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68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</p:sldIdLst>
  <p:sldSz cx="18288000" cy="10287000"/>
  <p:notesSz cx="6858000" cy="9144000"/>
  <p:embeddedFontLst>
    <p:embeddedFont>
      <p:font typeface="Canva Sans" panose="020B0604020202020204" charset="0"/>
      <p:regular r:id="rId15"/>
    </p:embeddedFont>
    <p:embeddedFont>
      <p:font typeface="Magnolia Script" panose="020B0604020202020204" charset="0"/>
      <p:regular r:id="rId16"/>
    </p:embeddedFont>
    <p:embeddedFont>
      <p:font typeface="Open Sans" panose="020B0606030504020204" pitchFamily="34" charset="0"/>
      <p:regular r:id="rId17"/>
    </p:embeddedFont>
    <p:embeddedFont>
      <p:font typeface="Open Sans Bold" panose="020B0806030504020204" charset="0"/>
      <p:regular r:id="rId18"/>
    </p:embeddedFont>
    <p:embeddedFont>
      <p:font typeface="Rundeck" charset="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8" d="100"/>
          <a:sy n="58" d="100"/>
        </p:scale>
        <p:origin x="514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5.png"/><Relationship Id="rId7" Type="http://schemas.openxmlformats.org/officeDocument/2006/relationships/image" Target="../media/image16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eg"/><Relationship Id="rId5" Type="http://schemas.openxmlformats.org/officeDocument/2006/relationships/image" Target="../media/image18.jpeg"/><Relationship Id="rId10" Type="http://schemas.openxmlformats.org/officeDocument/2006/relationships/image" Target="../media/image17.png"/><Relationship Id="rId4" Type="http://schemas.openxmlformats.org/officeDocument/2006/relationships/image" Target="../media/image14.jpeg"/><Relationship Id="rId9" Type="http://schemas.openxmlformats.org/officeDocument/2006/relationships/image" Target="../media/image8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5.png"/><Relationship Id="rId7" Type="http://schemas.openxmlformats.org/officeDocument/2006/relationships/image" Target="../media/image16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eg"/><Relationship Id="rId5" Type="http://schemas.openxmlformats.org/officeDocument/2006/relationships/image" Target="../media/image18.jpeg"/><Relationship Id="rId10" Type="http://schemas.openxmlformats.org/officeDocument/2006/relationships/image" Target="../media/image17.png"/><Relationship Id="rId4" Type="http://schemas.openxmlformats.org/officeDocument/2006/relationships/image" Target="../media/image14.jpeg"/><Relationship Id="rId9" Type="http://schemas.openxmlformats.org/officeDocument/2006/relationships/image" Target="../media/image8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7" Type="http://schemas.openxmlformats.org/officeDocument/2006/relationships/image" Target="../media/image8.sv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20.jpe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8.sv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9.jpeg"/><Relationship Id="rId7" Type="http://schemas.openxmlformats.org/officeDocument/2006/relationships/image" Target="../media/image12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11.jpeg"/><Relationship Id="rId10" Type="http://schemas.openxmlformats.org/officeDocument/2006/relationships/image" Target="../media/image8.svg"/><Relationship Id="rId4" Type="http://schemas.openxmlformats.org/officeDocument/2006/relationships/image" Target="../media/image10.png"/><Relationship Id="rId9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10" Type="http://schemas.openxmlformats.org/officeDocument/2006/relationships/image" Target="../media/image18.jpeg"/><Relationship Id="rId4" Type="http://schemas.openxmlformats.org/officeDocument/2006/relationships/image" Target="../media/image14.jpeg"/><Relationship Id="rId9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5.png"/><Relationship Id="rId7" Type="http://schemas.openxmlformats.org/officeDocument/2006/relationships/image" Target="../media/image16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eg"/><Relationship Id="rId5" Type="http://schemas.openxmlformats.org/officeDocument/2006/relationships/image" Target="../media/image18.jpeg"/><Relationship Id="rId10" Type="http://schemas.openxmlformats.org/officeDocument/2006/relationships/image" Target="../media/image17.png"/><Relationship Id="rId4" Type="http://schemas.openxmlformats.org/officeDocument/2006/relationships/image" Target="../media/image14.jpeg"/><Relationship Id="rId9" Type="http://schemas.openxmlformats.org/officeDocument/2006/relationships/image" Target="../media/image8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5.png"/><Relationship Id="rId7" Type="http://schemas.openxmlformats.org/officeDocument/2006/relationships/image" Target="../media/image16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eg"/><Relationship Id="rId5" Type="http://schemas.openxmlformats.org/officeDocument/2006/relationships/image" Target="../media/image18.jpeg"/><Relationship Id="rId10" Type="http://schemas.openxmlformats.org/officeDocument/2006/relationships/image" Target="../media/image17.png"/><Relationship Id="rId4" Type="http://schemas.openxmlformats.org/officeDocument/2006/relationships/image" Target="../media/image14.jpeg"/><Relationship Id="rId9" Type="http://schemas.openxmlformats.org/officeDocument/2006/relationships/image" Target="../media/image8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5.png"/><Relationship Id="rId7" Type="http://schemas.openxmlformats.org/officeDocument/2006/relationships/image" Target="../media/image16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eg"/><Relationship Id="rId5" Type="http://schemas.openxmlformats.org/officeDocument/2006/relationships/image" Target="../media/image18.jpeg"/><Relationship Id="rId10" Type="http://schemas.openxmlformats.org/officeDocument/2006/relationships/image" Target="../media/image17.png"/><Relationship Id="rId4" Type="http://schemas.openxmlformats.org/officeDocument/2006/relationships/image" Target="../media/image14.jpeg"/><Relationship Id="rId9" Type="http://schemas.openxmlformats.org/officeDocument/2006/relationships/image" Target="../media/image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B694FF3-028E-3BE4-7394-D6BB0C62E9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55057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2015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111" b="-9111"/>
            </a:stretch>
          </a:blipFill>
        </p:spPr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13198049" y="1647990"/>
            <a:ext cx="3411577" cy="3408383"/>
            <a:chOff x="0" y="0"/>
            <a:chExt cx="3255264" cy="325221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255264" cy="3252216"/>
            </a:xfrm>
            <a:custGeom>
              <a:avLst/>
              <a:gdLst/>
              <a:ahLst/>
              <a:cxnLst/>
              <a:rect l="l" t="t" r="r" b="b"/>
              <a:pathLst>
                <a:path w="3255264" h="3252216">
                  <a:moveTo>
                    <a:pt x="3255264" y="3252216"/>
                  </a:moveTo>
                  <a:lnTo>
                    <a:pt x="0" y="3252216"/>
                  </a:lnTo>
                  <a:lnTo>
                    <a:pt x="0" y="0"/>
                  </a:lnTo>
                  <a:lnTo>
                    <a:pt x="3255264" y="0"/>
                  </a:lnTo>
                  <a:lnTo>
                    <a:pt x="3255264" y="3252216"/>
                  </a:lnTo>
                  <a:close/>
                </a:path>
              </a:pathLst>
            </a:custGeom>
            <a:blipFill>
              <a:blip r:embed="rId3"/>
              <a:stretch>
                <a:fillRect l="-15" r="-15"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178784" y="170440"/>
              <a:ext cx="2903731" cy="2875349"/>
            </a:xfrm>
            <a:custGeom>
              <a:avLst/>
              <a:gdLst/>
              <a:ahLst/>
              <a:cxnLst/>
              <a:rect l="l" t="t" r="r" b="b"/>
              <a:pathLst>
                <a:path w="2903731" h="2875349">
                  <a:moveTo>
                    <a:pt x="65607" y="158"/>
                  </a:moveTo>
                  <a:lnTo>
                    <a:pt x="2878476" y="31987"/>
                  </a:lnTo>
                  <a:cubicBezTo>
                    <a:pt x="2892501" y="32145"/>
                    <a:pt x="2903731" y="43665"/>
                    <a:pt x="2903531" y="57691"/>
                  </a:cubicBezTo>
                  <a:lnTo>
                    <a:pt x="2863754" y="2850091"/>
                  </a:lnTo>
                  <a:cubicBezTo>
                    <a:pt x="2863553" y="2864142"/>
                    <a:pt x="2851959" y="2875349"/>
                    <a:pt x="2837909" y="2875069"/>
                  </a:cubicBezTo>
                  <a:lnTo>
                    <a:pt x="25041" y="2819370"/>
                  </a:lnTo>
                  <a:cubicBezTo>
                    <a:pt x="11100" y="2819094"/>
                    <a:pt x="0" y="2807608"/>
                    <a:pt x="200" y="2793665"/>
                  </a:cubicBezTo>
                  <a:lnTo>
                    <a:pt x="39977" y="25136"/>
                  </a:lnTo>
                  <a:cubicBezTo>
                    <a:pt x="40179" y="11171"/>
                    <a:pt x="51641" y="0"/>
                    <a:pt x="65607" y="158"/>
                  </a:cubicBezTo>
                  <a:close/>
                </a:path>
              </a:pathLst>
            </a:custGeom>
            <a:blipFill>
              <a:blip r:embed="rId4"/>
              <a:stretch>
                <a:fillRect t="-34651"/>
              </a:stretch>
            </a:blip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9564933" y="1647990"/>
            <a:ext cx="3411577" cy="3408383"/>
            <a:chOff x="0" y="0"/>
            <a:chExt cx="3255264" cy="325221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255264" cy="3252216"/>
            </a:xfrm>
            <a:custGeom>
              <a:avLst/>
              <a:gdLst/>
              <a:ahLst/>
              <a:cxnLst/>
              <a:rect l="l" t="t" r="r" b="b"/>
              <a:pathLst>
                <a:path w="3255264" h="3252216">
                  <a:moveTo>
                    <a:pt x="3255264" y="3252216"/>
                  </a:moveTo>
                  <a:lnTo>
                    <a:pt x="0" y="3252216"/>
                  </a:lnTo>
                  <a:lnTo>
                    <a:pt x="0" y="0"/>
                  </a:lnTo>
                  <a:lnTo>
                    <a:pt x="3255264" y="0"/>
                  </a:lnTo>
                  <a:lnTo>
                    <a:pt x="3255264" y="3252216"/>
                  </a:lnTo>
                  <a:close/>
                </a:path>
              </a:pathLst>
            </a:custGeom>
            <a:blipFill>
              <a:blip r:embed="rId3"/>
              <a:stretch>
                <a:fillRect l="-15" r="-15"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178784" y="170440"/>
              <a:ext cx="2903731" cy="2875349"/>
            </a:xfrm>
            <a:custGeom>
              <a:avLst/>
              <a:gdLst/>
              <a:ahLst/>
              <a:cxnLst/>
              <a:rect l="l" t="t" r="r" b="b"/>
              <a:pathLst>
                <a:path w="2903731" h="2875349">
                  <a:moveTo>
                    <a:pt x="65607" y="158"/>
                  </a:moveTo>
                  <a:lnTo>
                    <a:pt x="2878476" y="31987"/>
                  </a:lnTo>
                  <a:cubicBezTo>
                    <a:pt x="2892501" y="32145"/>
                    <a:pt x="2903731" y="43665"/>
                    <a:pt x="2903531" y="57691"/>
                  </a:cubicBezTo>
                  <a:lnTo>
                    <a:pt x="2863754" y="2850091"/>
                  </a:lnTo>
                  <a:cubicBezTo>
                    <a:pt x="2863553" y="2864142"/>
                    <a:pt x="2851959" y="2875349"/>
                    <a:pt x="2837909" y="2875069"/>
                  </a:cubicBezTo>
                  <a:lnTo>
                    <a:pt x="25041" y="2819370"/>
                  </a:lnTo>
                  <a:cubicBezTo>
                    <a:pt x="11100" y="2819094"/>
                    <a:pt x="0" y="2807608"/>
                    <a:pt x="200" y="2793665"/>
                  </a:cubicBezTo>
                  <a:lnTo>
                    <a:pt x="39977" y="25136"/>
                  </a:lnTo>
                  <a:cubicBezTo>
                    <a:pt x="40179" y="11171"/>
                    <a:pt x="51641" y="0"/>
                    <a:pt x="65607" y="158"/>
                  </a:cubicBezTo>
                  <a:close/>
                </a:path>
              </a:pathLst>
            </a:custGeom>
            <a:blipFill>
              <a:blip r:embed="rId5"/>
              <a:stretch>
                <a:fillRect t="-8885" b="-8885"/>
              </a:stretch>
            </a:blipFill>
          </p:spPr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13169809" y="5292496"/>
            <a:ext cx="3411577" cy="3408383"/>
            <a:chOff x="0" y="0"/>
            <a:chExt cx="3255264" cy="3252216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255264" cy="3252216"/>
            </a:xfrm>
            <a:custGeom>
              <a:avLst/>
              <a:gdLst/>
              <a:ahLst/>
              <a:cxnLst/>
              <a:rect l="l" t="t" r="r" b="b"/>
              <a:pathLst>
                <a:path w="3255264" h="3252216">
                  <a:moveTo>
                    <a:pt x="3255264" y="3252216"/>
                  </a:moveTo>
                  <a:lnTo>
                    <a:pt x="0" y="3252216"/>
                  </a:lnTo>
                  <a:lnTo>
                    <a:pt x="0" y="0"/>
                  </a:lnTo>
                  <a:lnTo>
                    <a:pt x="3255264" y="0"/>
                  </a:lnTo>
                  <a:lnTo>
                    <a:pt x="3255264" y="3252216"/>
                  </a:lnTo>
                  <a:close/>
                </a:path>
              </a:pathLst>
            </a:custGeom>
            <a:blipFill>
              <a:blip r:embed="rId3"/>
              <a:stretch>
                <a:fillRect l="-15" r="-15"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178784" y="170440"/>
              <a:ext cx="2903731" cy="2875349"/>
            </a:xfrm>
            <a:custGeom>
              <a:avLst/>
              <a:gdLst/>
              <a:ahLst/>
              <a:cxnLst/>
              <a:rect l="l" t="t" r="r" b="b"/>
              <a:pathLst>
                <a:path w="2903731" h="2875349">
                  <a:moveTo>
                    <a:pt x="65607" y="158"/>
                  </a:moveTo>
                  <a:lnTo>
                    <a:pt x="2878476" y="31987"/>
                  </a:lnTo>
                  <a:cubicBezTo>
                    <a:pt x="2892501" y="32145"/>
                    <a:pt x="2903731" y="43665"/>
                    <a:pt x="2903531" y="57691"/>
                  </a:cubicBezTo>
                  <a:lnTo>
                    <a:pt x="2863754" y="2850091"/>
                  </a:lnTo>
                  <a:cubicBezTo>
                    <a:pt x="2863553" y="2864142"/>
                    <a:pt x="2851959" y="2875349"/>
                    <a:pt x="2837909" y="2875069"/>
                  </a:cubicBezTo>
                  <a:lnTo>
                    <a:pt x="25041" y="2819370"/>
                  </a:lnTo>
                  <a:cubicBezTo>
                    <a:pt x="11100" y="2819094"/>
                    <a:pt x="0" y="2807608"/>
                    <a:pt x="200" y="2793665"/>
                  </a:cubicBezTo>
                  <a:lnTo>
                    <a:pt x="39977" y="25136"/>
                  </a:lnTo>
                  <a:cubicBezTo>
                    <a:pt x="40179" y="11171"/>
                    <a:pt x="51641" y="0"/>
                    <a:pt x="65607" y="158"/>
                  </a:cubicBezTo>
                  <a:close/>
                </a:path>
              </a:pathLst>
            </a:custGeom>
            <a:blipFill>
              <a:blip r:embed="rId6"/>
              <a:stretch>
                <a:fillRect l="-10178" r="-38446"/>
              </a:stretch>
            </a:blipFill>
          </p:spPr>
        </p:sp>
      </p:grp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9536692" y="5292496"/>
            <a:ext cx="3411577" cy="3408383"/>
            <a:chOff x="0" y="0"/>
            <a:chExt cx="3255264" cy="3252216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255264" cy="3252216"/>
            </a:xfrm>
            <a:custGeom>
              <a:avLst/>
              <a:gdLst/>
              <a:ahLst/>
              <a:cxnLst/>
              <a:rect l="l" t="t" r="r" b="b"/>
              <a:pathLst>
                <a:path w="3255264" h="3252216">
                  <a:moveTo>
                    <a:pt x="3255264" y="3252216"/>
                  </a:moveTo>
                  <a:lnTo>
                    <a:pt x="0" y="3252216"/>
                  </a:lnTo>
                  <a:lnTo>
                    <a:pt x="0" y="0"/>
                  </a:lnTo>
                  <a:lnTo>
                    <a:pt x="3255264" y="0"/>
                  </a:lnTo>
                  <a:lnTo>
                    <a:pt x="3255264" y="3252216"/>
                  </a:lnTo>
                  <a:close/>
                </a:path>
              </a:pathLst>
            </a:custGeom>
            <a:blipFill>
              <a:blip r:embed="rId3"/>
              <a:stretch>
                <a:fillRect l="-15" r="-15"/>
              </a:stretch>
            </a:blipFill>
          </p:spPr>
        </p:sp>
        <p:sp>
          <p:nvSpPr>
            <p:cNvPr id="14" name="Freeform 14"/>
            <p:cNvSpPr/>
            <p:nvPr/>
          </p:nvSpPr>
          <p:spPr>
            <a:xfrm>
              <a:off x="178784" y="170440"/>
              <a:ext cx="2903731" cy="2875349"/>
            </a:xfrm>
            <a:custGeom>
              <a:avLst/>
              <a:gdLst/>
              <a:ahLst/>
              <a:cxnLst/>
              <a:rect l="l" t="t" r="r" b="b"/>
              <a:pathLst>
                <a:path w="2903731" h="2875349">
                  <a:moveTo>
                    <a:pt x="65607" y="158"/>
                  </a:moveTo>
                  <a:lnTo>
                    <a:pt x="2878476" y="31987"/>
                  </a:lnTo>
                  <a:cubicBezTo>
                    <a:pt x="2892501" y="32145"/>
                    <a:pt x="2903731" y="43665"/>
                    <a:pt x="2903531" y="57691"/>
                  </a:cubicBezTo>
                  <a:lnTo>
                    <a:pt x="2863754" y="2850091"/>
                  </a:lnTo>
                  <a:cubicBezTo>
                    <a:pt x="2863553" y="2864142"/>
                    <a:pt x="2851959" y="2875349"/>
                    <a:pt x="2837909" y="2875069"/>
                  </a:cubicBezTo>
                  <a:lnTo>
                    <a:pt x="25041" y="2819370"/>
                  </a:lnTo>
                  <a:cubicBezTo>
                    <a:pt x="11100" y="2819094"/>
                    <a:pt x="0" y="2807608"/>
                    <a:pt x="200" y="2793665"/>
                  </a:cubicBezTo>
                  <a:lnTo>
                    <a:pt x="39977" y="25136"/>
                  </a:lnTo>
                  <a:cubicBezTo>
                    <a:pt x="40179" y="11171"/>
                    <a:pt x="51641" y="0"/>
                    <a:pt x="65607" y="158"/>
                  </a:cubicBezTo>
                  <a:close/>
                </a:path>
              </a:pathLst>
            </a:custGeom>
            <a:blipFill>
              <a:blip r:embed="rId7"/>
              <a:stretch>
                <a:fillRect t="-25741" b="-25741"/>
              </a:stretch>
            </a:blipFill>
          </p:spPr>
        </p:sp>
      </p:grpSp>
      <p:sp>
        <p:nvSpPr>
          <p:cNvPr id="15" name="TextBox 15"/>
          <p:cNvSpPr txBox="1"/>
          <p:nvPr/>
        </p:nvSpPr>
        <p:spPr>
          <a:xfrm>
            <a:off x="2621149" y="1036510"/>
            <a:ext cx="3555778" cy="1193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800"/>
              </a:lnSpc>
              <a:spcBef>
                <a:spcPct val="0"/>
              </a:spcBef>
            </a:pPr>
            <a:r>
              <a:rPr lang="en-US" sz="7000">
                <a:solidFill>
                  <a:srgbClr val="FFFFFF"/>
                </a:solidFill>
                <a:latin typeface="Magnolia Script"/>
                <a:ea typeface="Magnolia Script"/>
                <a:cs typeface="Magnolia Script"/>
                <a:sym typeface="Magnolia Script"/>
              </a:rPr>
              <a:t>Analysis</a:t>
            </a:r>
          </a:p>
        </p:txBody>
      </p:sp>
      <p:sp>
        <p:nvSpPr>
          <p:cNvPr id="16" name="Freeform 16"/>
          <p:cNvSpPr/>
          <p:nvPr/>
        </p:nvSpPr>
        <p:spPr>
          <a:xfrm>
            <a:off x="2621149" y="2185733"/>
            <a:ext cx="2681025" cy="164213"/>
          </a:xfrm>
          <a:custGeom>
            <a:avLst/>
            <a:gdLst/>
            <a:ahLst/>
            <a:cxnLst/>
            <a:rect l="l" t="t" r="r" b="b"/>
            <a:pathLst>
              <a:path w="2681025" h="164213">
                <a:moveTo>
                  <a:pt x="0" y="0"/>
                </a:moveTo>
                <a:lnTo>
                  <a:pt x="2681025" y="0"/>
                </a:lnTo>
                <a:lnTo>
                  <a:pt x="2681025" y="164213"/>
                </a:lnTo>
                <a:lnTo>
                  <a:pt x="0" y="16421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grpSp>
        <p:nvGrpSpPr>
          <p:cNvPr id="17" name="Group 17"/>
          <p:cNvGrpSpPr/>
          <p:nvPr/>
        </p:nvGrpSpPr>
        <p:grpSpPr>
          <a:xfrm>
            <a:off x="6176927" y="992488"/>
            <a:ext cx="1415193" cy="1415193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F5524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393966" y="2352970"/>
            <a:ext cx="8564395" cy="1950822"/>
            <a:chOff x="0" y="-64022"/>
            <a:chExt cx="2255643" cy="513797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2206295" cy="380447"/>
            </a:xfrm>
            <a:custGeom>
              <a:avLst/>
              <a:gdLst/>
              <a:ahLst/>
              <a:cxnLst/>
              <a:rect l="l" t="t" r="r" b="b"/>
              <a:pathLst>
                <a:path w="2206295" h="380447">
                  <a:moveTo>
                    <a:pt x="47133" y="0"/>
                  </a:moveTo>
                  <a:lnTo>
                    <a:pt x="2159162" y="0"/>
                  </a:lnTo>
                  <a:cubicBezTo>
                    <a:pt x="2171662" y="0"/>
                    <a:pt x="2183651" y="4966"/>
                    <a:pt x="2192490" y="13805"/>
                  </a:cubicBezTo>
                  <a:cubicBezTo>
                    <a:pt x="2201329" y="22644"/>
                    <a:pt x="2206295" y="34633"/>
                    <a:pt x="2206295" y="47133"/>
                  </a:cubicBezTo>
                  <a:lnTo>
                    <a:pt x="2206295" y="333313"/>
                  </a:lnTo>
                  <a:cubicBezTo>
                    <a:pt x="2206295" y="359344"/>
                    <a:pt x="2185193" y="380447"/>
                    <a:pt x="2159162" y="380447"/>
                  </a:cubicBezTo>
                  <a:lnTo>
                    <a:pt x="47133" y="380447"/>
                  </a:lnTo>
                  <a:cubicBezTo>
                    <a:pt x="34633" y="380447"/>
                    <a:pt x="22644" y="375481"/>
                    <a:pt x="13805" y="366642"/>
                  </a:cubicBezTo>
                  <a:cubicBezTo>
                    <a:pt x="4966" y="357802"/>
                    <a:pt x="0" y="345814"/>
                    <a:pt x="0" y="333313"/>
                  </a:cubicBezTo>
                  <a:lnTo>
                    <a:pt x="0" y="47133"/>
                  </a:lnTo>
                  <a:cubicBezTo>
                    <a:pt x="0" y="34633"/>
                    <a:pt x="4966" y="22644"/>
                    <a:pt x="13805" y="13805"/>
                  </a:cubicBezTo>
                  <a:cubicBezTo>
                    <a:pt x="22644" y="4966"/>
                    <a:pt x="34633" y="0"/>
                    <a:pt x="47133" y="0"/>
                  </a:cubicBezTo>
                  <a:close/>
                </a:path>
              </a:pathLst>
            </a:custGeom>
            <a:solidFill>
              <a:srgbClr val="9F5524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49348" y="-64022"/>
              <a:ext cx="2206295" cy="5137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4059"/>
                </a:lnSpc>
              </a:pPr>
              <a:r>
                <a:rPr lang="en-US" sz="2899">
                  <a:solidFill>
                    <a:srgbClr val="FFFFFF"/>
                  </a:solidFill>
                  <a:latin typeface="Rundeck"/>
                  <a:ea typeface="Rundeck"/>
                  <a:cs typeface="Rundeck"/>
                  <a:sym typeface="Rundeck"/>
                </a:rPr>
                <a:t>Which products are the best-selling in terms of quantity and revenue?</a:t>
              </a:r>
            </a:p>
          </p:txBody>
        </p:sp>
      </p:grpSp>
      <p:sp>
        <p:nvSpPr>
          <p:cNvPr id="23" name="Freeform 23"/>
          <p:cNvSpPr/>
          <p:nvPr/>
        </p:nvSpPr>
        <p:spPr>
          <a:xfrm>
            <a:off x="8016577" y="397364"/>
            <a:ext cx="1727665" cy="2044574"/>
          </a:xfrm>
          <a:custGeom>
            <a:avLst/>
            <a:gdLst/>
            <a:ahLst/>
            <a:cxnLst/>
            <a:rect l="l" t="t" r="r" b="b"/>
            <a:pathLst>
              <a:path w="1727665" h="2044574">
                <a:moveTo>
                  <a:pt x="0" y="0"/>
                </a:moveTo>
                <a:lnTo>
                  <a:pt x="1727664" y="0"/>
                </a:lnTo>
                <a:lnTo>
                  <a:pt x="1727664" y="2044574"/>
                </a:lnTo>
                <a:lnTo>
                  <a:pt x="0" y="204457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24" name="TextBox 24"/>
          <p:cNvSpPr txBox="1"/>
          <p:nvPr/>
        </p:nvSpPr>
        <p:spPr>
          <a:xfrm>
            <a:off x="6366566" y="1352976"/>
            <a:ext cx="1035915" cy="6275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61"/>
              </a:lnSpc>
              <a:spcBef>
                <a:spcPct val="0"/>
              </a:spcBef>
            </a:pPr>
            <a:r>
              <a:rPr lang="en-US" sz="3758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05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437052" y="4763219"/>
            <a:ext cx="8440576" cy="37985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2924" lvl="1" indent="-291462" algn="just">
              <a:lnSpc>
                <a:spcPts val="3779"/>
              </a:lnSpc>
              <a:buFont typeface="Arial"/>
              <a:buChar char="•"/>
            </a:pPr>
            <a:r>
              <a:rPr lang="en-US" sz="26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The best-selling product in terms of revenue is </a:t>
            </a:r>
            <a:r>
              <a:rPr lang="en-US" sz="2699" b="1">
                <a:solidFill>
                  <a:srgbClr val="D1A38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Barista Espresso</a:t>
            </a:r>
            <a:r>
              <a:rPr lang="en-US" sz="26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, generating $78,502.70. In terms of quantity the exact numbers aren't provided, Barista Espresso likely also leads due to its high revenue, followed by </a:t>
            </a:r>
            <a:r>
              <a:rPr lang="en-US" sz="2699" b="1">
                <a:solidFill>
                  <a:srgbClr val="D1A38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Brewed Chai Tea</a:t>
            </a:r>
            <a:r>
              <a:rPr lang="en-US" sz="26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at $66,415.60 and </a:t>
            </a:r>
            <a:r>
              <a:rPr lang="en-US" sz="2699" b="1">
                <a:solidFill>
                  <a:srgbClr val="D1A38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Hot Chocolate</a:t>
            </a:r>
            <a:r>
              <a:rPr lang="en-US" sz="26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at $62,308.75.</a:t>
            </a:r>
          </a:p>
          <a:p>
            <a:pPr algn="just">
              <a:lnSpc>
                <a:spcPts val="3779"/>
              </a:lnSpc>
            </a:pPr>
            <a:endParaRPr lang="en-US" sz="2699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111" b="-9111"/>
            </a:stretch>
          </a:blipFill>
        </p:spPr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13198049" y="1647990"/>
            <a:ext cx="3411577" cy="3408383"/>
            <a:chOff x="0" y="0"/>
            <a:chExt cx="3255264" cy="325221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255264" cy="3252216"/>
            </a:xfrm>
            <a:custGeom>
              <a:avLst/>
              <a:gdLst/>
              <a:ahLst/>
              <a:cxnLst/>
              <a:rect l="l" t="t" r="r" b="b"/>
              <a:pathLst>
                <a:path w="3255264" h="3252216">
                  <a:moveTo>
                    <a:pt x="3255264" y="3252216"/>
                  </a:moveTo>
                  <a:lnTo>
                    <a:pt x="0" y="3252216"/>
                  </a:lnTo>
                  <a:lnTo>
                    <a:pt x="0" y="0"/>
                  </a:lnTo>
                  <a:lnTo>
                    <a:pt x="3255264" y="0"/>
                  </a:lnTo>
                  <a:lnTo>
                    <a:pt x="3255264" y="3252216"/>
                  </a:lnTo>
                  <a:close/>
                </a:path>
              </a:pathLst>
            </a:custGeom>
            <a:blipFill>
              <a:blip r:embed="rId3"/>
              <a:stretch>
                <a:fillRect l="-15" r="-15"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178784" y="170440"/>
              <a:ext cx="2903731" cy="2875349"/>
            </a:xfrm>
            <a:custGeom>
              <a:avLst/>
              <a:gdLst/>
              <a:ahLst/>
              <a:cxnLst/>
              <a:rect l="l" t="t" r="r" b="b"/>
              <a:pathLst>
                <a:path w="2903731" h="2875349">
                  <a:moveTo>
                    <a:pt x="65607" y="158"/>
                  </a:moveTo>
                  <a:lnTo>
                    <a:pt x="2878476" y="31987"/>
                  </a:lnTo>
                  <a:cubicBezTo>
                    <a:pt x="2892501" y="32145"/>
                    <a:pt x="2903731" y="43665"/>
                    <a:pt x="2903531" y="57691"/>
                  </a:cubicBezTo>
                  <a:lnTo>
                    <a:pt x="2863754" y="2850091"/>
                  </a:lnTo>
                  <a:cubicBezTo>
                    <a:pt x="2863553" y="2864142"/>
                    <a:pt x="2851959" y="2875349"/>
                    <a:pt x="2837909" y="2875069"/>
                  </a:cubicBezTo>
                  <a:lnTo>
                    <a:pt x="25041" y="2819370"/>
                  </a:lnTo>
                  <a:cubicBezTo>
                    <a:pt x="11100" y="2819094"/>
                    <a:pt x="0" y="2807608"/>
                    <a:pt x="200" y="2793665"/>
                  </a:cubicBezTo>
                  <a:lnTo>
                    <a:pt x="39977" y="25136"/>
                  </a:lnTo>
                  <a:cubicBezTo>
                    <a:pt x="40179" y="11171"/>
                    <a:pt x="51641" y="0"/>
                    <a:pt x="65607" y="158"/>
                  </a:cubicBezTo>
                  <a:close/>
                </a:path>
              </a:pathLst>
            </a:custGeom>
            <a:blipFill>
              <a:blip r:embed="rId4"/>
              <a:stretch>
                <a:fillRect t="-34651"/>
              </a:stretch>
            </a:blip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9564933" y="1647990"/>
            <a:ext cx="3411577" cy="3408383"/>
            <a:chOff x="0" y="0"/>
            <a:chExt cx="3255264" cy="325221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255264" cy="3252216"/>
            </a:xfrm>
            <a:custGeom>
              <a:avLst/>
              <a:gdLst/>
              <a:ahLst/>
              <a:cxnLst/>
              <a:rect l="l" t="t" r="r" b="b"/>
              <a:pathLst>
                <a:path w="3255264" h="3252216">
                  <a:moveTo>
                    <a:pt x="3255264" y="3252216"/>
                  </a:moveTo>
                  <a:lnTo>
                    <a:pt x="0" y="3252216"/>
                  </a:lnTo>
                  <a:lnTo>
                    <a:pt x="0" y="0"/>
                  </a:lnTo>
                  <a:lnTo>
                    <a:pt x="3255264" y="0"/>
                  </a:lnTo>
                  <a:lnTo>
                    <a:pt x="3255264" y="3252216"/>
                  </a:lnTo>
                  <a:close/>
                </a:path>
              </a:pathLst>
            </a:custGeom>
            <a:blipFill>
              <a:blip r:embed="rId3"/>
              <a:stretch>
                <a:fillRect l="-15" r="-15"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178784" y="170440"/>
              <a:ext cx="2903731" cy="2875349"/>
            </a:xfrm>
            <a:custGeom>
              <a:avLst/>
              <a:gdLst/>
              <a:ahLst/>
              <a:cxnLst/>
              <a:rect l="l" t="t" r="r" b="b"/>
              <a:pathLst>
                <a:path w="2903731" h="2875349">
                  <a:moveTo>
                    <a:pt x="65607" y="158"/>
                  </a:moveTo>
                  <a:lnTo>
                    <a:pt x="2878476" y="31987"/>
                  </a:lnTo>
                  <a:cubicBezTo>
                    <a:pt x="2892501" y="32145"/>
                    <a:pt x="2903731" y="43665"/>
                    <a:pt x="2903531" y="57691"/>
                  </a:cubicBezTo>
                  <a:lnTo>
                    <a:pt x="2863754" y="2850091"/>
                  </a:lnTo>
                  <a:cubicBezTo>
                    <a:pt x="2863553" y="2864142"/>
                    <a:pt x="2851959" y="2875349"/>
                    <a:pt x="2837909" y="2875069"/>
                  </a:cubicBezTo>
                  <a:lnTo>
                    <a:pt x="25041" y="2819370"/>
                  </a:lnTo>
                  <a:cubicBezTo>
                    <a:pt x="11100" y="2819094"/>
                    <a:pt x="0" y="2807608"/>
                    <a:pt x="200" y="2793665"/>
                  </a:cubicBezTo>
                  <a:lnTo>
                    <a:pt x="39977" y="25136"/>
                  </a:lnTo>
                  <a:cubicBezTo>
                    <a:pt x="40179" y="11171"/>
                    <a:pt x="51641" y="0"/>
                    <a:pt x="65607" y="158"/>
                  </a:cubicBezTo>
                  <a:close/>
                </a:path>
              </a:pathLst>
            </a:custGeom>
            <a:blipFill>
              <a:blip r:embed="rId5"/>
              <a:stretch>
                <a:fillRect t="-8885" b="-8885"/>
              </a:stretch>
            </a:blipFill>
          </p:spPr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13169809" y="5292496"/>
            <a:ext cx="3411577" cy="3408383"/>
            <a:chOff x="0" y="0"/>
            <a:chExt cx="3255264" cy="3252216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255264" cy="3252216"/>
            </a:xfrm>
            <a:custGeom>
              <a:avLst/>
              <a:gdLst/>
              <a:ahLst/>
              <a:cxnLst/>
              <a:rect l="l" t="t" r="r" b="b"/>
              <a:pathLst>
                <a:path w="3255264" h="3252216">
                  <a:moveTo>
                    <a:pt x="3255264" y="3252216"/>
                  </a:moveTo>
                  <a:lnTo>
                    <a:pt x="0" y="3252216"/>
                  </a:lnTo>
                  <a:lnTo>
                    <a:pt x="0" y="0"/>
                  </a:lnTo>
                  <a:lnTo>
                    <a:pt x="3255264" y="0"/>
                  </a:lnTo>
                  <a:lnTo>
                    <a:pt x="3255264" y="3252216"/>
                  </a:lnTo>
                  <a:close/>
                </a:path>
              </a:pathLst>
            </a:custGeom>
            <a:blipFill>
              <a:blip r:embed="rId3"/>
              <a:stretch>
                <a:fillRect l="-15" r="-15"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178784" y="170440"/>
              <a:ext cx="2903731" cy="2875349"/>
            </a:xfrm>
            <a:custGeom>
              <a:avLst/>
              <a:gdLst/>
              <a:ahLst/>
              <a:cxnLst/>
              <a:rect l="l" t="t" r="r" b="b"/>
              <a:pathLst>
                <a:path w="2903731" h="2875349">
                  <a:moveTo>
                    <a:pt x="65607" y="158"/>
                  </a:moveTo>
                  <a:lnTo>
                    <a:pt x="2878476" y="31987"/>
                  </a:lnTo>
                  <a:cubicBezTo>
                    <a:pt x="2892501" y="32145"/>
                    <a:pt x="2903731" y="43665"/>
                    <a:pt x="2903531" y="57691"/>
                  </a:cubicBezTo>
                  <a:lnTo>
                    <a:pt x="2863754" y="2850091"/>
                  </a:lnTo>
                  <a:cubicBezTo>
                    <a:pt x="2863553" y="2864142"/>
                    <a:pt x="2851959" y="2875349"/>
                    <a:pt x="2837909" y="2875069"/>
                  </a:cubicBezTo>
                  <a:lnTo>
                    <a:pt x="25041" y="2819370"/>
                  </a:lnTo>
                  <a:cubicBezTo>
                    <a:pt x="11100" y="2819094"/>
                    <a:pt x="0" y="2807608"/>
                    <a:pt x="200" y="2793665"/>
                  </a:cubicBezTo>
                  <a:lnTo>
                    <a:pt x="39977" y="25136"/>
                  </a:lnTo>
                  <a:cubicBezTo>
                    <a:pt x="40179" y="11171"/>
                    <a:pt x="51641" y="0"/>
                    <a:pt x="65607" y="158"/>
                  </a:cubicBezTo>
                  <a:close/>
                </a:path>
              </a:pathLst>
            </a:custGeom>
            <a:blipFill>
              <a:blip r:embed="rId6"/>
              <a:stretch>
                <a:fillRect l="-10178" r="-38446"/>
              </a:stretch>
            </a:blipFill>
          </p:spPr>
        </p:sp>
      </p:grp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9536692" y="5292496"/>
            <a:ext cx="3411577" cy="3408383"/>
            <a:chOff x="0" y="0"/>
            <a:chExt cx="3255264" cy="3252216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255264" cy="3252216"/>
            </a:xfrm>
            <a:custGeom>
              <a:avLst/>
              <a:gdLst/>
              <a:ahLst/>
              <a:cxnLst/>
              <a:rect l="l" t="t" r="r" b="b"/>
              <a:pathLst>
                <a:path w="3255264" h="3252216">
                  <a:moveTo>
                    <a:pt x="3255264" y="3252216"/>
                  </a:moveTo>
                  <a:lnTo>
                    <a:pt x="0" y="3252216"/>
                  </a:lnTo>
                  <a:lnTo>
                    <a:pt x="0" y="0"/>
                  </a:lnTo>
                  <a:lnTo>
                    <a:pt x="3255264" y="0"/>
                  </a:lnTo>
                  <a:lnTo>
                    <a:pt x="3255264" y="3252216"/>
                  </a:lnTo>
                  <a:close/>
                </a:path>
              </a:pathLst>
            </a:custGeom>
            <a:blipFill>
              <a:blip r:embed="rId3"/>
              <a:stretch>
                <a:fillRect l="-15" r="-15"/>
              </a:stretch>
            </a:blipFill>
          </p:spPr>
        </p:sp>
        <p:sp>
          <p:nvSpPr>
            <p:cNvPr id="14" name="Freeform 14"/>
            <p:cNvSpPr/>
            <p:nvPr/>
          </p:nvSpPr>
          <p:spPr>
            <a:xfrm>
              <a:off x="178784" y="170440"/>
              <a:ext cx="2903731" cy="2875349"/>
            </a:xfrm>
            <a:custGeom>
              <a:avLst/>
              <a:gdLst/>
              <a:ahLst/>
              <a:cxnLst/>
              <a:rect l="l" t="t" r="r" b="b"/>
              <a:pathLst>
                <a:path w="2903731" h="2875349">
                  <a:moveTo>
                    <a:pt x="65607" y="158"/>
                  </a:moveTo>
                  <a:lnTo>
                    <a:pt x="2878476" y="31987"/>
                  </a:lnTo>
                  <a:cubicBezTo>
                    <a:pt x="2892501" y="32145"/>
                    <a:pt x="2903731" y="43665"/>
                    <a:pt x="2903531" y="57691"/>
                  </a:cubicBezTo>
                  <a:lnTo>
                    <a:pt x="2863754" y="2850091"/>
                  </a:lnTo>
                  <a:cubicBezTo>
                    <a:pt x="2863553" y="2864142"/>
                    <a:pt x="2851959" y="2875349"/>
                    <a:pt x="2837909" y="2875069"/>
                  </a:cubicBezTo>
                  <a:lnTo>
                    <a:pt x="25041" y="2819370"/>
                  </a:lnTo>
                  <a:cubicBezTo>
                    <a:pt x="11100" y="2819094"/>
                    <a:pt x="0" y="2807608"/>
                    <a:pt x="200" y="2793665"/>
                  </a:cubicBezTo>
                  <a:lnTo>
                    <a:pt x="39977" y="25136"/>
                  </a:lnTo>
                  <a:cubicBezTo>
                    <a:pt x="40179" y="11171"/>
                    <a:pt x="51641" y="0"/>
                    <a:pt x="65607" y="158"/>
                  </a:cubicBezTo>
                  <a:close/>
                </a:path>
              </a:pathLst>
            </a:custGeom>
            <a:blipFill>
              <a:blip r:embed="rId7"/>
              <a:stretch>
                <a:fillRect t="-25741" b="-25741"/>
              </a:stretch>
            </a:blipFill>
          </p:spPr>
        </p:sp>
      </p:grpSp>
      <p:sp>
        <p:nvSpPr>
          <p:cNvPr id="15" name="TextBox 15"/>
          <p:cNvSpPr txBox="1"/>
          <p:nvPr/>
        </p:nvSpPr>
        <p:spPr>
          <a:xfrm>
            <a:off x="2699571" y="801244"/>
            <a:ext cx="3555778" cy="1193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800"/>
              </a:lnSpc>
              <a:spcBef>
                <a:spcPct val="0"/>
              </a:spcBef>
            </a:pPr>
            <a:r>
              <a:rPr lang="en-US" sz="7000">
                <a:solidFill>
                  <a:srgbClr val="FFFFFF"/>
                </a:solidFill>
                <a:latin typeface="Magnolia Script"/>
                <a:ea typeface="Magnolia Script"/>
                <a:cs typeface="Magnolia Script"/>
                <a:sym typeface="Magnolia Script"/>
              </a:rPr>
              <a:t>Analysis</a:t>
            </a:r>
          </a:p>
        </p:txBody>
      </p:sp>
      <p:sp>
        <p:nvSpPr>
          <p:cNvPr id="16" name="Freeform 16"/>
          <p:cNvSpPr/>
          <p:nvPr/>
        </p:nvSpPr>
        <p:spPr>
          <a:xfrm>
            <a:off x="2699571" y="1950467"/>
            <a:ext cx="2681025" cy="164213"/>
          </a:xfrm>
          <a:custGeom>
            <a:avLst/>
            <a:gdLst/>
            <a:ahLst/>
            <a:cxnLst/>
            <a:rect l="l" t="t" r="r" b="b"/>
            <a:pathLst>
              <a:path w="2681025" h="164213">
                <a:moveTo>
                  <a:pt x="0" y="0"/>
                </a:moveTo>
                <a:lnTo>
                  <a:pt x="2681025" y="0"/>
                </a:lnTo>
                <a:lnTo>
                  <a:pt x="2681025" y="164213"/>
                </a:lnTo>
                <a:lnTo>
                  <a:pt x="0" y="16421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grpSp>
        <p:nvGrpSpPr>
          <p:cNvPr id="17" name="Group 17"/>
          <p:cNvGrpSpPr/>
          <p:nvPr/>
        </p:nvGrpSpPr>
        <p:grpSpPr>
          <a:xfrm>
            <a:off x="6255349" y="757222"/>
            <a:ext cx="1415193" cy="1415193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F5524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393966" y="2258279"/>
            <a:ext cx="8377027" cy="1950822"/>
            <a:chOff x="0" y="-88961"/>
            <a:chExt cx="2206295" cy="513797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2206295" cy="380447"/>
            </a:xfrm>
            <a:custGeom>
              <a:avLst/>
              <a:gdLst/>
              <a:ahLst/>
              <a:cxnLst/>
              <a:rect l="l" t="t" r="r" b="b"/>
              <a:pathLst>
                <a:path w="2206295" h="380447">
                  <a:moveTo>
                    <a:pt x="47133" y="0"/>
                  </a:moveTo>
                  <a:lnTo>
                    <a:pt x="2159162" y="0"/>
                  </a:lnTo>
                  <a:cubicBezTo>
                    <a:pt x="2171662" y="0"/>
                    <a:pt x="2183651" y="4966"/>
                    <a:pt x="2192490" y="13805"/>
                  </a:cubicBezTo>
                  <a:cubicBezTo>
                    <a:pt x="2201329" y="22644"/>
                    <a:pt x="2206295" y="34633"/>
                    <a:pt x="2206295" y="47133"/>
                  </a:cubicBezTo>
                  <a:lnTo>
                    <a:pt x="2206295" y="333313"/>
                  </a:lnTo>
                  <a:cubicBezTo>
                    <a:pt x="2206295" y="359344"/>
                    <a:pt x="2185193" y="380447"/>
                    <a:pt x="2159162" y="380447"/>
                  </a:cubicBezTo>
                  <a:lnTo>
                    <a:pt x="47133" y="380447"/>
                  </a:lnTo>
                  <a:cubicBezTo>
                    <a:pt x="34633" y="380447"/>
                    <a:pt x="22644" y="375481"/>
                    <a:pt x="13805" y="366642"/>
                  </a:cubicBezTo>
                  <a:cubicBezTo>
                    <a:pt x="4966" y="357802"/>
                    <a:pt x="0" y="345814"/>
                    <a:pt x="0" y="333313"/>
                  </a:cubicBezTo>
                  <a:lnTo>
                    <a:pt x="0" y="47133"/>
                  </a:lnTo>
                  <a:cubicBezTo>
                    <a:pt x="0" y="34633"/>
                    <a:pt x="4966" y="22644"/>
                    <a:pt x="13805" y="13805"/>
                  </a:cubicBezTo>
                  <a:cubicBezTo>
                    <a:pt x="22644" y="4966"/>
                    <a:pt x="34633" y="0"/>
                    <a:pt x="47133" y="0"/>
                  </a:cubicBezTo>
                  <a:close/>
                </a:path>
              </a:pathLst>
            </a:custGeom>
            <a:solidFill>
              <a:srgbClr val="9F5524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88961"/>
              <a:ext cx="2206295" cy="5137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4059"/>
                </a:lnSpc>
              </a:pPr>
              <a:r>
                <a:rPr lang="en-US" sz="2899">
                  <a:solidFill>
                    <a:srgbClr val="FFFFFF"/>
                  </a:solidFill>
                  <a:latin typeface="Rundeck"/>
                  <a:ea typeface="Rundeck"/>
                  <a:cs typeface="Rundeck"/>
                  <a:sym typeface="Rundeck"/>
                </a:rPr>
                <a:t>How do sales vary by product category and type?</a:t>
              </a:r>
            </a:p>
          </p:txBody>
        </p:sp>
      </p:grpSp>
      <p:sp>
        <p:nvSpPr>
          <p:cNvPr id="23" name="Freeform 23"/>
          <p:cNvSpPr/>
          <p:nvPr/>
        </p:nvSpPr>
        <p:spPr>
          <a:xfrm>
            <a:off x="8094999" y="162098"/>
            <a:ext cx="1727665" cy="2044574"/>
          </a:xfrm>
          <a:custGeom>
            <a:avLst/>
            <a:gdLst/>
            <a:ahLst/>
            <a:cxnLst/>
            <a:rect l="l" t="t" r="r" b="b"/>
            <a:pathLst>
              <a:path w="1727665" h="2044574">
                <a:moveTo>
                  <a:pt x="0" y="0"/>
                </a:moveTo>
                <a:lnTo>
                  <a:pt x="1727664" y="0"/>
                </a:lnTo>
                <a:lnTo>
                  <a:pt x="1727664" y="2044574"/>
                </a:lnTo>
                <a:lnTo>
                  <a:pt x="0" y="204457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24" name="TextBox 24"/>
          <p:cNvSpPr txBox="1"/>
          <p:nvPr/>
        </p:nvSpPr>
        <p:spPr>
          <a:xfrm>
            <a:off x="6444988" y="1117710"/>
            <a:ext cx="1035915" cy="6275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61"/>
              </a:lnSpc>
              <a:spcBef>
                <a:spcPct val="0"/>
              </a:spcBef>
            </a:pPr>
            <a:r>
              <a:rPr lang="en-US" sz="3758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06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437052" y="4763219"/>
            <a:ext cx="8440576" cy="52273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2924" lvl="1" indent="-291462" algn="just">
              <a:lnSpc>
                <a:spcPts val="3779"/>
              </a:lnSpc>
              <a:buFont typeface="Arial"/>
              <a:buChar char="•"/>
            </a:pPr>
            <a:r>
              <a:rPr lang="en-US" sz="26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Sales vary significantly by product category and type. The </a:t>
            </a:r>
            <a:r>
              <a:rPr lang="en-US" sz="2699" b="1">
                <a:solidFill>
                  <a:srgbClr val="D1A38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Coffee category</a:t>
            </a:r>
            <a:r>
              <a:rPr lang="en-US" sz="26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leads with $231,815.90 in revenue, followed by </a:t>
            </a:r>
            <a:r>
              <a:rPr lang="en-US" sz="2699" b="1">
                <a:solidFill>
                  <a:srgbClr val="D1A38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Tea</a:t>
            </a:r>
            <a:r>
              <a:rPr lang="en-US" sz="26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at $168,944.10.</a:t>
            </a:r>
          </a:p>
          <a:p>
            <a:pPr algn="just">
              <a:lnSpc>
                <a:spcPts val="3779"/>
              </a:lnSpc>
            </a:pPr>
            <a:endParaRPr lang="en-US" sz="2699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582924" lvl="1" indent="-291462" algn="just">
              <a:lnSpc>
                <a:spcPts val="3779"/>
              </a:lnSpc>
              <a:buFont typeface="Arial"/>
              <a:buChar char="•"/>
            </a:pPr>
            <a:r>
              <a:rPr lang="en-US" sz="26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 terms of product types, </a:t>
            </a:r>
            <a:r>
              <a:rPr lang="en-US" sz="2699" b="1">
                <a:solidFill>
                  <a:srgbClr val="D1A38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Barista Espresso</a:t>
            </a:r>
            <a:r>
              <a:rPr lang="en-US" sz="26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tops the list with $78,502.70, while </a:t>
            </a:r>
            <a:r>
              <a:rPr lang="en-US" sz="2699" b="1">
                <a:solidFill>
                  <a:srgbClr val="D1A38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Brewed Chai</a:t>
            </a:r>
            <a:r>
              <a:rPr lang="en-US" sz="26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Tea and </a:t>
            </a:r>
            <a:r>
              <a:rPr lang="en-US" sz="2699" b="1">
                <a:solidFill>
                  <a:srgbClr val="D1A38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Hot Chocolate</a:t>
            </a:r>
            <a:r>
              <a:rPr lang="en-US" sz="26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also perform well, indicating strong preferences for these specific items within their categories.</a:t>
            </a:r>
          </a:p>
          <a:p>
            <a:pPr algn="just">
              <a:lnSpc>
                <a:spcPts val="3779"/>
              </a:lnSpc>
            </a:pPr>
            <a:endParaRPr lang="en-US" sz="2699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111" b="-9111"/>
            </a:stretch>
          </a:blipFill>
        </p:spPr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-749134" y="1129979"/>
            <a:ext cx="9702389" cy="6986851"/>
            <a:chOff x="0" y="0"/>
            <a:chExt cx="3136392" cy="2258568"/>
          </a:xfrm>
        </p:grpSpPr>
        <p:sp>
          <p:nvSpPr>
            <p:cNvPr id="4" name="Freeform 4"/>
            <p:cNvSpPr/>
            <p:nvPr/>
          </p:nvSpPr>
          <p:spPr>
            <a:xfrm>
              <a:off x="114300" y="125984"/>
              <a:ext cx="2882900" cy="1993900"/>
            </a:xfrm>
            <a:custGeom>
              <a:avLst/>
              <a:gdLst/>
              <a:ahLst/>
              <a:cxnLst/>
              <a:rect l="l" t="t" r="r" b="b"/>
              <a:pathLst>
                <a:path w="2882900" h="1993900">
                  <a:moveTo>
                    <a:pt x="2882900" y="1993900"/>
                  </a:moveTo>
                  <a:lnTo>
                    <a:pt x="0" y="1993900"/>
                  </a:lnTo>
                  <a:lnTo>
                    <a:pt x="0" y="0"/>
                  </a:lnTo>
                  <a:lnTo>
                    <a:pt x="2882900" y="0"/>
                  </a:lnTo>
                  <a:lnTo>
                    <a:pt x="2882900" y="1993900"/>
                  </a:lnTo>
                  <a:close/>
                </a:path>
              </a:pathLst>
            </a:custGeom>
            <a:blipFill>
              <a:blip r:embed="rId3"/>
              <a:stretch>
                <a:fillRect l="-3202" r="-3202"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0" y="-1016"/>
              <a:ext cx="3136392" cy="2258568"/>
            </a:xfrm>
            <a:custGeom>
              <a:avLst/>
              <a:gdLst/>
              <a:ahLst/>
              <a:cxnLst/>
              <a:rect l="l" t="t" r="r" b="b"/>
              <a:pathLst>
                <a:path w="3136392" h="2258568">
                  <a:moveTo>
                    <a:pt x="3136392" y="2258568"/>
                  </a:moveTo>
                  <a:lnTo>
                    <a:pt x="0" y="2258568"/>
                  </a:lnTo>
                  <a:lnTo>
                    <a:pt x="0" y="0"/>
                  </a:lnTo>
                  <a:lnTo>
                    <a:pt x="3136392" y="0"/>
                  </a:lnTo>
                  <a:lnTo>
                    <a:pt x="3136392" y="2258568"/>
                  </a:lnTo>
                  <a:close/>
                </a:path>
              </a:pathLst>
            </a:custGeom>
            <a:blipFill>
              <a:blip r:embed="rId4"/>
              <a:stretch>
                <a:fillRect l="-8" r="-8"/>
              </a:stretch>
            </a:blip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230972" y="5758993"/>
            <a:ext cx="6548486" cy="4715674"/>
            <a:chOff x="0" y="0"/>
            <a:chExt cx="3136392" cy="2258568"/>
          </a:xfrm>
        </p:grpSpPr>
        <p:sp>
          <p:nvSpPr>
            <p:cNvPr id="7" name="Freeform 7"/>
            <p:cNvSpPr/>
            <p:nvPr/>
          </p:nvSpPr>
          <p:spPr>
            <a:xfrm>
              <a:off x="114300" y="125984"/>
              <a:ext cx="2882900" cy="1993900"/>
            </a:xfrm>
            <a:custGeom>
              <a:avLst/>
              <a:gdLst/>
              <a:ahLst/>
              <a:cxnLst/>
              <a:rect l="l" t="t" r="r" b="b"/>
              <a:pathLst>
                <a:path w="2882900" h="1993900">
                  <a:moveTo>
                    <a:pt x="2882900" y="1993900"/>
                  </a:moveTo>
                  <a:lnTo>
                    <a:pt x="0" y="1993900"/>
                  </a:lnTo>
                  <a:lnTo>
                    <a:pt x="0" y="0"/>
                  </a:lnTo>
                  <a:lnTo>
                    <a:pt x="2882900" y="0"/>
                  </a:lnTo>
                  <a:lnTo>
                    <a:pt x="2882900" y="1993900"/>
                  </a:lnTo>
                  <a:close/>
                </a:path>
              </a:pathLst>
            </a:custGeom>
            <a:blipFill>
              <a:blip r:embed="rId5"/>
              <a:stretch>
                <a:fillRect l="-1333" r="-2476"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0" y="-1016"/>
              <a:ext cx="3136392" cy="2258568"/>
            </a:xfrm>
            <a:custGeom>
              <a:avLst/>
              <a:gdLst/>
              <a:ahLst/>
              <a:cxnLst/>
              <a:rect l="l" t="t" r="r" b="b"/>
              <a:pathLst>
                <a:path w="3136392" h="2258568">
                  <a:moveTo>
                    <a:pt x="3136392" y="2258568"/>
                  </a:moveTo>
                  <a:lnTo>
                    <a:pt x="0" y="2258568"/>
                  </a:lnTo>
                  <a:lnTo>
                    <a:pt x="0" y="0"/>
                  </a:lnTo>
                  <a:lnTo>
                    <a:pt x="3136392" y="0"/>
                  </a:lnTo>
                  <a:lnTo>
                    <a:pt x="3136392" y="2258568"/>
                  </a:lnTo>
                  <a:close/>
                </a:path>
              </a:pathLst>
            </a:custGeom>
            <a:blipFill>
              <a:blip r:embed="rId4"/>
              <a:stretch>
                <a:fillRect l="-8" r="-8"/>
              </a:stretch>
            </a:blipFill>
          </p:spPr>
        </p:sp>
      </p:grpSp>
      <p:sp>
        <p:nvSpPr>
          <p:cNvPr id="9" name="TextBox 9"/>
          <p:cNvSpPr txBox="1"/>
          <p:nvPr/>
        </p:nvSpPr>
        <p:spPr>
          <a:xfrm>
            <a:off x="10207468" y="895350"/>
            <a:ext cx="5733374" cy="1193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800"/>
              </a:lnSpc>
              <a:spcBef>
                <a:spcPct val="0"/>
              </a:spcBef>
            </a:pPr>
            <a:r>
              <a:rPr lang="en-US" sz="7000">
                <a:solidFill>
                  <a:srgbClr val="FFFFFF"/>
                </a:solidFill>
                <a:latin typeface="Magnolia Script"/>
                <a:ea typeface="Magnolia Script"/>
                <a:cs typeface="Magnolia Script"/>
                <a:sym typeface="Magnolia Script"/>
              </a:rPr>
              <a:t>Summary</a:t>
            </a:r>
          </a:p>
        </p:txBody>
      </p:sp>
      <p:sp>
        <p:nvSpPr>
          <p:cNvPr id="10" name="Freeform 10"/>
          <p:cNvSpPr/>
          <p:nvPr/>
        </p:nvSpPr>
        <p:spPr>
          <a:xfrm>
            <a:off x="11368113" y="2007043"/>
            <a:ext cx="2681025" cy="164213"/>
          </a:xfrm>
          <a:custGeom>
            <a:avLst/>
            <a:gdLst/>
            <a:ahLst/>
            <a:cxnLst/>
            <a:rect l="l" t="t" r="r" b="b"/>
            <a:pathLst>
              <a:path w="2681025" h="164213">
                <a:moveTo>
                  <a:pt x="0" y="0"/>
                </a:moveTo>
                <a:lnTo>
                  <a:pt x="2681025" y="0"/>
                </a:lnTo>
                <a:lnTo>
                  <a:pt x="2681025" y="164213"/>
                </a:lnTo>
                <a:lnTo>
                  <a:pt x="0" y="1642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9249906" y="2745018"/>
            <a:ext cx="8440576" cy="66560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2924" lvl="1" indent="-291462" algn="l">
              <a:lnSpc>
                <a:spcPts val="3779"/>
              </a:lnSpc>
              <a:buFont typeface="Arial"/>
              <a:buChar char="•"/>
            </a:pPr>
            <a:r>
              <a:rPr lang="en-US" sz="26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Sales analysis reveals that Coffee is the leading product category, generating $231K in revenue, followed by Tea at $168K. </a:t>
            </a:r>
          </a:p>
          <a:p>
            <a:pPr marL="582924" lvl="1" indent="-291462" algn="l">
              <a:lnSpc>
                <a:spcPts val="3779"/>
              </a:lnSpc>
              <a:buFont typeface="Arial"/>
              <a:buChar char="•"/>
            </a:pPr>
            <a:r>
              <a:rPr lang="en-US" sz="26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Barista Espresso emerges as the top-selling product type with $78k in revenue. Other strong performers include Brewed Chai Tea ($66K) and Hot Chocolate ($62K). </a:t>
            </a:r>
          </a:p>
          <a:p>
            <a:pPr marL="582924" lvl="1" indent="-291462" algn="l">
              <a:lnSpc>
                <a:spcPts val="3779"/>
              </a:lnSpc>
              <a:buFont typeface="Arial"/>
              <a:buChar char="•"/>
            </a:pPr>
            <a:r>
              <a:rPr lang="en-US" sz="26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The Bakery category also contributes significantly with $70K. This suggests a strong customer preference for coffee-related products and specific beverages like espresso and chai tea, highlighting key areas of focus for maximizing sales and marketing efforts.</a:t>
            </a:r>
          </a:p>
          <a:p>
            <a:pPr algn="l">
              <a:lnSpc>
                <a:spcPts val="3779"/>
              </a:lnSpc>
            </a:pPr>
            <a:endParaRPr lang="en-US" sz="2699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111" b="-9111"/>
            </a:stretch>
          </a:blipFill>
        </p:spPr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10095966" y="1767873"/>
            <a:ext cx="6538025" cy="9233740"/>
            <a:chOff x="0" y="0"/>
            <a:chExt cx="3267456" cy="461467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267456" cy="4618736"/>
            </a:xfrm>
            <a:custGeom>
              <a:avLst/>
              <a:gdLst/>
              <a:ahLst/>
              <a:cxnLst/>
              <a:rect l="l" t="t" r="r" b="b"/>
              <a:pathLst>
                <a:path w="3267456" h="4618736">
                  <a:moveTo>
                    <a:pt x="3267456" y="4618736"/>
                  </a:moveTo>
                  <a:lnTo>
                    <a:pt x="0" y="4618736"/>
                  </a:lnTo>
                  <a:lnTo>
                    <a:pt x="0" y="0"/>
                  </a:lnTo>
                  <a:lnTo>
                    <a:pt x="3267456" y="0"/>
                  </a:lnTo>
                  <a:lnTo>
                    <a:pt x="3267456" y="4618736"/>
                  </a:lnTo>
                  <a:close/>
                </a:path>
              </a:pathLst>
            </a:custGeom>
            <a:blipFill>
              <a:blip r:embed="rId3"/>
              <a:stretch>
                <a:fillRect l="-4" r="-4"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144163" y="140959"/>
              <a:ext cx="2993427" cy="4317015"/>
            </a:xfrm>
            <a:custGeom>
              <a:avLst/>
              <a:gdLst/>
              <a:ahLst/>
              <a:cxnLst/>
              <a:rect l="l" t="t" r="r" b="b"/>
              <a:pathLst>
                <a:path w="2993427" h="4317015">
                  <a:moveTo>
                    <a:pt x="2993427" y="12700"/>
                  </a:moveTo>
                  <a:lnTo>
                    <a:pt x="2935892" y="4317015"/>
                  </a:lnTo>
                  <a:lnTo>
                    <a:pt x="0" y="4275547"/>
                  </a:lnTo>
                  <a:lnTo>
                    <a:pt x="0" y="0"/>
                  </a:lnTo>
                  <a:lnTo>
                    <a:pt x="2993427" y="12700"/>
                  </a:lnTo>
                  <a:close/>
                </a:path>
              </a:pathLst>
            </a:custGeom>
            <a:blipFill>
              <a:blip r:embed="rId4"/>
              <a:stretch>
                <a:fillRect t="-2037" b="-2037"/>
              </a:stretch>
            </a:blip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6766404" y="-436469"/>
            <a:ext cx="4438343" cy="6268331"/>
            <a:chOff x="0" y="0"/>
            <a:chExt cx="3267456" cy="461467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267456" cy="4618736"/>
            </a:xfrm>
            <a:custGeom>
              <a:avLst/>
              <a:gdLst/>
              <a:ahLst/>
              <a:cxnLst/>
              <a:rect l="l" t="t" r="r" b="b"/>
              <a:pathLst>
                <a:path w="3267456" h="4618736">
                  <a:moveTo>
                    <a:pt x="3267456" y="4618736"/>
                  </a:moveTo>
                  <a:lnTo>
                    <a:pt x="0" y="4618736"/>
                  </a:lnTo>
                  <a:lnTo>
                    <a:pt x="0" y="0"/>
                  </a:lnTo>
                  <a:lnTo>
                    <a:pt x="3267456" y="0"/>
                  </a:lnTo>
                  <a:lnTo>
                    <a:pt x="3267456" y="4618736"/>
                  </a:lnTo>
                  <a:close/>
                </a:path>
              </a:pathLst>
            </a:custGeom>
            <a:blipFill>
              <a:blip r:embed="rId3"/>
              <a:stretch>
                <a:fillRect l="-4" r="-4"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144163" y="140959"/>
              <a:ext cx="2993427" cy="4317015"/>
            </a:xfrm>
            <a:custGeom>
              <a:avLst/>
              <a:gdLst/>
              <a:ahLst/>
              <a:cxnLst/>
              <a:rect l="l" t="t" r="r" b="b"/>
              <a:pathLst>
                <a:path w="2993427" h="4317015">
                  <a:moveTo>
                    <a:pt x="2993427" y="12700"/>
                  </a:moveTo>
                  <a:lnTo>
                    <a:pt x="2935892" y="4317015"/>
                  </a:lnTo>
                  <a:lnTo>
                    <a:pt x="0" y="4275547"/>
                  </a:lnTo>
                  <a:lnTo>
                    <a:pt x="0" y="0"/>
                  </a:lnTo>
                  <a:lnTo>
                    <a:pt x="2993427" y="12700"/>
                  </a:lnTo>
                  <a:close/>
                </a:path>
              </a:pathLst>
            </a:custGeom>
            <a:blipFill>
              <a:blip r:embed="rId5"/>
              <a:stretch>
                <a:fillRect t="-2037" b="-2037"/>
              </a:stretch>
            </a:blipFill>
          </p:spPr>
        </p:sp>
      </p:grpSp>
      <p:sp>
        <p:nvSpPr>
          <p:cNvPr id="9" name="TextBox 9"/>
          <p:cNvSpPr txBox="1"/>
          <p:nvPr/>
        </p:nvSpPr>
        <p:spPr>
          <a:xfrm>
            <a:off x="1535081" y="4627006"/>
            <a:ext cx="8560884" cy="21718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7870"/>
              </a:lnSpc>
              <a:spcBef>
                <a:spcPct val="0"/>
              </a:spcBef>
            </a:pPr>
            <a:r>
              <a:rPr lang="en-US" sz="12764">
                <a:solidFill>
                  <a:srgbClr val="FFFFFF"/>
                </a:solidFill>
                <a:latin typeface="Magnolia Script"/>
                <a:ea typeface="Magnolia Script"/>
                <a:cs typeface="Magnolia Script"/>
                <a:sym typeface="Magnolia Script"/>
              </a:rPr>
              <a:t>Thank You</a:t>
            </a:r>
          </a:p>
        </p:txBody>
      </p:sp>
      <p:sp>
        <p:nvSpPr>
          <p:cNvPr id="10" name="Freeform 10"/>
          <p:cNvSpPr/>
          <p:nvPr/>
        </p:nvSpPr>
        <p:spPr>
          <a:xfrm>
            <a:off x="3249586" y="6775574"/>
            <a:ext cx="5278731" cy="323322"/>
          </a:xfrm>
          <a:custGeom>
            <a:avLst/>
            <a:gdLst/>
            <a:ahLst/>
            <a:cxnLst/>
            <a:rect l="l" t="t" r="r" b="b"/>
            <a:pathLst>
              <a:path w="5278731" h="323322">
                <a:moveTo>
                  <a:pt x="0" y="0"/>
                </a:moveTo>
                <a:lnTo>
                  <a:pt x="5278731" y="0"/>
                </a:lnTo>
                <a:lnTo>
                  <a:pt x="5278731" y="323323"/>
                </a:lnTo>
                <a:lnTo>
                  <a:pt x="0" y="32332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0888" b="-2088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244679" y="1079492"/>
            <a:ext cx="15798641" cy="60896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499"/>
              </a:lnSpc>
              <a:spcBef>
                <a:spcPct val="0"/>
              </a:spcBef>
            </a:pPr>
            <a:r>
              <a:rPr lang="en-US" sz="17499">
                <a:solidFill>
                  <a:srgbClr val="FFFFFF"/>
                </a:solidFill>
                <a:latin typeface="Magnolia Script"/>
                <a:ea typeface="Magnolia Script"/>
                <a:cs typeface="Magnolia Script"/>
                <a:sym typeface="Magnolia Script"/>
              </a:rPr>
              <a:t>Coffee Sale Analysis</a:t>
            </a:r>
          </a:p>
        </p:txBody>
      </p:sp>
      <p:sp>
        <p:nvSpPr>
          <p:cNvPr id="4" name="Freeform 4"/>
          <p:cNvSpPr/>
          <p:nvPr/>
        </p:nvSpPr>
        <p:spPr>
          <a:xfrm>
            <a:off x="8776385" y="3272807"/>
            <a:ext cx="2250105" cy="2026885"/>
          </a:xfrm>
          <a:custGeom>
            <a:avLst/>
            <a:gdLst/>
            <a:ahLst/>
            <a:cxnLst/>
            <a:rect l="l" t="t" r="r" b="b"/>
            <a:pathLst>
              <a:path w="2250105" h="2026885">
                <a:moveTo>
                  <a:pt x="0" y="0"/>
                </a:moveTo>
                <a:lnTo>
                  <a:pt x="2250105" y="0"/>
                </a:lnTo>
                <a:lnTo>
                  <a:pt x="2250105" y="2026886"/>
                </a:lnTo>
                <a:lnTo>
                  <a:pt x="0" y="20268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4421" t="-1408" b="-56289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4659073" y="8858906"/>
            <a:ext cx="4102944" cy="3993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89"/>
              </a:lnSpc>
              <a:spcBef>
                <a:spcPct val="0"/>
              </a:spcBef>
            </a:pPr>
            <a:r>
              <a:rPr lang="en-US" sz="242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By Rajdeep banik</a:t>
            </a:r>
          </a:p>
        </p:txBody>
      </p:sp>
      <p:sp>
        <p:nvSpPr>
          <p:cNvPr id="6" name="Freeform 6"/>
          <p:cNvSpPr/>
          <p:nvPr/>
        </p:nvSpPr>
        <p:spPr>
          <a:xfrm flipH="1">
            <a:off x="3886200" y="5829300"/>
            <a:ext cx="1783445" cy="2036179"/>
          </a:xfrm>
          <a:custGeom>
            <a:avLst/>
            <a:gdLst/>
            <a:ahLst/>
            <a:cxnLst/>
            <a:rect l="l" t="t" r="r" b="b"/>
            <a:pathLst>
              <a:path w="1783445" h="2036179">
                <a:moveTo>
                  <a:pt x="1783445" y="0"/>
                </a:moveTo>
                <a:lnTo>
                  <a:pt x="0" y="0"/>
                </a:lnTo>
                <a:lnTo>
                  <a:pt x="0" y="2036179"/>
                </a:lnTo>
                <a:lnTo>
                  <a:pt x="1783445" y="2036179"/>
                </a:lnTo>
                <a:lnTo>
                  <a:pt x="1783445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111" b="-9111"/>
            </a:stretch>
          </a:blipFill>
        </p:spPr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607403" y="1777988"/>
            <a:ext cx="6473317" cy="6467255"/>
            <a:chOff x="0" y="0"/>
            <a:chExt cx="3255264" cy="325221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255264" cy="3252216"/>
            </a:xfrm>
            <a:custGeom>
              <a:avLst/>
              <a:gdLst/>
              <a:ahLst/>
              <a:cxnLst/>
              <a:rect l="l" t="t" r="r" b="b"/>
              <a:pathLst>
                <a:path w="3255264" h="3252216">
                  <a:moveTo>
                    <a:pt x="3255264" y="3252216"/>
                  </a:moveTo>
                  <a:lnTo>
                    <a:pt x="0" y="3252216"/>
                  </a:lnTo>
                  <a:lnTo>
                    <a:pt x="0" y="0"/>
                  </a:lnTo>
                  <a:lnTo>
                    <a:pt x="3255264" y="0"/>
                  </a:lnTo>
                  <a:lnTo>
                    <a:pt x="3255264" y="3252216"/>
                  </a:lnTo>
                  <a:close/>
                </a:path>
              </a:pathLst>
            </a:custGeom>
            <a:blipFill>
              <a:blip r:embed="rId3"/>
              <a:stretch>
                <a:fillRect l="-15" r="-15"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178784" y="170440"/>
              <a:ext cx="2903731" cy="2875349"/>
            </a:xfrm>
            <a:custGeom>
              <a:avLst/>
              <a:gdLst/>
              <a:ahLst/>
              <a:cxnLst/>
              <a:rect l="l" t="t" r="r" b="b"/>
              <a:pathLst>
                <a:path w="2903731" h="2875349">
                  <a:moveTo>
                    <a:pt x="65607" y="158"/>
                  </a:moveTo>
                  <a:lnTo>
                    <a:pt x="2878476" y="31987"/>
                  </a:lnTo>
                  <a:cubicBezTo>
                    <a:pt x="2892501" y="32145"/>
                    <a:pt x="2903731" y="43665"/>
                    <a:pt x="2903531" y="57691"/>
                  </a:cubicBezTo>
                  <a:lnTo>
                    <a:pt x="2863754" y="2850091"/>
                  </a:lnTo>
                  <a:cubicBezTo>
                    <a:pt x="2863553" y="2864142"/>
                    <a:pt x="2851959" y="2875349"/>
                    <a:pt x="2837909" y="2875069"/>
                  </a:cubicBezTo>
                  <a:lnTo>
                    <a:pt x="25041" y="2819370"/>
                  </a:lnTo>
                  <a:cubicBezTo>
                    <a:pt x="11100" y="2819094"/>
                    <a:pt x="0" y="2807608"/>
                    <a:pt x="200" y="2793665"/>
                  </a:cubicBezTo>
                  <a:lnTo>
                    <a:pt x="39977" y="25136"/>
                  </a:lnTo>
                  <a:cubicBezTo>
                    <a:pt x="40179" y="11171"/>
                    <a:pt x="51641" y="0"/>
                    <a:pt x="65607" y="158"/>
                  </a:cubicBezTo>
                  <a:close/>
                </a:path>
              </a:pathLst>
            </a:custGeom>
            <a:blipFill>
              <a:blip r:embed="rId4"/>
              <a:stretch>
                <a:fillRect l="-5627" r="-2052"/>
              </a:stretch>
            </a:blipFill>
          </p:spPr>
        </p:sp>
      </p:grpSp>
      <p:sp>
        <p:nvSpPr>
          <p:cNvPr id="6" name="TextBox 6"/>
          <p:cNvSpPr txBox="1"/>
          <p:nvPr/>
        </p:nvSpPr>
        <p:spPr>
          <a:xfrm>
            <a:off x="9662167" y="2307758"/>
            <a:ext cx="6092247" cy="1193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800"/>
              </a:lnSpc>
              <a:spcBef>
                <a:spcPct val="0"/>
              </a:spcBef>
            </a:pPr>
            <a:r>
              <a:rPr lang="en-US" sz="7000">
                <a:solidFill>
                  <a:srgbClr val="FFFFFF"/>
                </a:solidFill>
                <a:latin typeface="Magnolia Script"/>
                <a:ea typeface="Magnolia Script"/>
                <a:cs typeface="Magnolia Script"/>
                <a:sym typeface="Magnolia Script"/>
              </a:rPr>
              <a:t>Main Objective </a:t>
            </a:r>
          </a:p>
        </p:txBody>
      </p:sp>
      <p:sp>
        <p:nvSpPr>
          <p:cNvPr id="7" name="Freeform 7"/>
          <p:cNvSpPr/>
          <p:nvPr/>
        </p:nvSpPr>
        <p:spPr>
          <a:xfrm>
            <a:off x="9662167" y="3608982"/>
            <a:ext cx="6002322" cy="367642"/>
          </a:xfrm>
          <a:custGeom>
            <a:avLst/>
            <a:gdLst/>
            <a:ahLst/>
            <a:cxnLst/>
            <a:rect l="l" t="t" r="r" b="b"/>
            <a:pathLst>
              <a:path w="6002322" h="367642">
                <a:moveTo>
                  <a:pt x="0" y="0"/>
                </a:moveTo>
                <a:lnTo>
                  <a:pt x="6002322" y="0"/>
                </a:lnTo>
                <a:lnTo>
                  <a:pt x="6002322" y="367642"/>
                </a:lnTo>
                <a:lnTo>
                  <a:pt x="0" y="36764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8801185" y="4738431"/>
            <a:ext cx="7284669" cy="2066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The primary goal of this project is to examine retail sales data in order to extract valuable insights that can improve the CoffeeShop's performance.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111" b="-9111"/>
            </a:stretch>
          </a:blipFill>
        </p:spPr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7777870" y="5287280"/>
            <a:ext cx="4982920" cy="3588284"/>
            <a:chOff x="0" y="0"/>
            <a:chExt cx="3136392" cy="2258568"/>
          </a:xfrm>
        </p:grpSpPr>
        <p:sp>
          <p:nvSpPr>
            <p:cNvPr id="4" name="Freeform 4"/>
            <p:cNvSpPr/>
            <p:nvPr/>
          </p:nvSpPr>
          <p:spPr>
            <a:xfrm>
              <a:off x="114300" y="125984"/>
              <a:ext cx="2882900" cy="1993900"/>
            </a:xfrm>
            <a:custGeom>
              <a:avLst/>
              <a:gdLst/>
              <a:ahLst/>
              <a:cxnLst/>
              <a:rect l="l" t="t" r="r" b="b"/>
              <a:pathLst>
                <a:path w="2882900" h="1993900">
                  <a:moveTo>
                    <a:pt x="2882900" y="1993900"/>
                  </a:moveTo>
                  <a:lnTo>
                    <a:pt x="0" y="1993900"/>
                  </a:lnTo>
                  <a:lnTo>
                    <a:pt x="0" y="0"/>
                  </a:lnTo>
                  <a:lnTo>
                    <a:pt x="2882900" y="0"/>
                  </a:lnTo>
                  <a:lnTo>
                    <a:pt x="2882900" y="1993900"/>
                  </a:lnTo>
                  <a:close/>
                </a:path>
              </a:pathLst>
            </a:custGeom>
            <a:blipFill>
              <a:blip r:embed="rId3"/>
              <a:stretch>
                <a:fillRect l="-3744"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0" y="-1016"/>
              <a:ext cx="3136392" cy="2258568"/>
            </a:xfrm>
            <a:custGeom>
              <a:avLst/>
              <a:gdLst/>
              <a:ahLst/>
              <a:cxnLst/>
              <a:rect l="l" t="t" r="r" b="b"/>
              <a:pathLst>
                <a:path w="3136392" h="2258568">
                  <a:moveTo>
                    <a:pt x="3136392" y="2258568"/>
                  </a:moveTo>
                  <a:lnTo>
                    <a:pt x="0" y="2258568"/>
                  </a:lnTo>
                  <a:lnTo>
                    <a:pt x="0" y="0"/>
                  </a:lnTo>
                  <a:lnTo>
                    <a:pt x="3136392" y="0"/>
                  </a:lnTo>
                  <a:lnTo>
                    <a:pt x="3136392" y="2258568"/>
                  </a:lnTo>
                  <a:close/>
                </a:path>
              </a:pathLst>
            </a:custGeom>
            <a:blipFill>
              <a:blip r:embed="rId4"/>
              <a:stretch>
                <a:fillRect l="-8" r="-8"/>
              </a:stretch>
            </a:blip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1253061" y="1479368"/>
            <a:ext cx="7756535" cy="5585610"/>
            <a:chOff x="0" y="0"/>
            <a:chExt cx="3136392" cy="2258568"/>
          </a:xfrm>
        </p:grpSpPr>
        <p:sp>
          <p:nvSpPr>
            <p:cNvPr id="7" name="Freeform 7"/>
            <p:cNvSpPr/>
            <p:nvPr/>
          </p:nvSpPr>
          <p:spPr>
            <a:xfrm>
              <a:off x="114300" y="125984"/>
              <a:ext cx="2882900" cy="1993900"/>
            </a:xfrm>
            <a:custGeom>
              <a:avLst/>
              <a:gdLst/>
              <a:ahLst/>
              <a:cxnLst/>
              <a:rect l="l" t="t" r="r" b="b"/>
              <a:pathLst>
                <a:path w="2882900" h="1993900">
                  <a:moveTo>
                    <a:pt x="2882900" y="1993900"/>
                  </a:moveTo>
                  <a:lnTo>
                    <a:pt x="0" y="1993900"/>
                  </a:lnTo>
                  <a:lnTo>
                    <a:pt x="0" y="0"/>
                  </a:lnTo>
                  <a:lnTo>
                    <a:pt x="2882900" y="0"/>
                  </a:lnTo>
                  <a:lnTo>
                    <a:pt x="2882900" y="1993900"/>
                  </a:lnTo>
                  <a:close/>
                </a:path>
              </a:pathLst>
            </a:custGeom>
            <a:blipFill>
              <a:blip r:embed="rId5"/>
              <a:stretch>
                <a:fillRect l="-1807" r="-1807"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0" y="-1016"/>
              <a:ext cx="3136392" cy="2258568"/>
            </a:xfrm>
            <a:custGeom>
              <a:avLst/>
              <a:gdLst/>
              <a:ahLst/>
              <a:cxnLst/>
              <a:rect l="l" t="t" r="r" b="b"/>
              <a:pathLst>
                <a:path w="3136392" h="2258568">
                  <a:moveTo>
                    <a:pt x="3136392" y="2258568"/>
                  </a:moveTo>
                  <a:lnTo>
                    <a:pt x="0" y="2258568"/>
                  </a:lnTo>
                  <a:lnTo>
                    <a:pt x="0" y="0"/>
                  </a:lnTo>
                  <a:lnTo>
                    <a:pt x="3136392" y="0"/>
                  </a:lnTo>
                  <a:lnTo>
                    <a:pt x="3136392" y="2258568"/>
                  </a:lnTo>
                  <a:close/>
                </a:path>
              </a:pathLst>
            </a:custGeom>
            <a:blipFill>
              <a:blip r:embed="rId4"/>
              <a:stretch>
                <a:fillRect l="-8" r="-8"/>
              </a:stretch>
            </a:blipFill>
          </p:spPr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13319047" y="5254393"/>
            <a:ext cx="3624564" cy="3621170"/>
            <a:chOff x="0" y="0"/>
            <a:chExt cx="3255264" cy="3252216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255264" cy="3252216"/>
            </a:xfrm>
            <a:custGeom>
              <a:avLst/>
              <a:gdLst/>
              <a:ahLst/>
              <a:cxnLst/>
              <a:rect l="l" t="t" r="r" b="b"/>
              <a:pathLst>
                <a:path w="3255264" h="3252216">
                  <a:moveTo>
                    <a:pt x="3255264" y="3252216"/>
                  </a:moveTo>
                  <a:lnTo>
                    <a:pt x="0" y="3252216"/>
                  </a:lnTo>
                  <a:lnTo>
                    <a:pt x="0" y="0"/>
                  </a:lnTo>
                  <a:lnTo>
                    <a:pt x="3255264" y="0"/>
                  </a:lnTo>
                  <a:lnTo>
                    <a:pt x="3255264" y="3252216"/>
                  </a:lnTo>
                  <a:close/>
                </a:path>
              </a:pathLst>
            </a:custGeom>
            <a:blipFill>
              <a:blip r:embed="rId6"/>
              <a:stretch>
                <a:fillRect l="-15" r="-15"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178784" y="170440"/>
              <a:ext cx="2903731" cy="2875349"/>
            </a:xfrm>
            <a:custGeom>
              <a:avLst/>
              <a:gdLst/>
              <a:ahLst/>
              <a:cxnLst/>
              <a:rect l="l" t="t" r="r" b="b"/>
              <a:pathLst>
                <a:path w="2903731" h="2875349">
                  <a:moveTo>
                    <a:pt x="65607" y="158"/>
                  </a:moveTo>
                  <a:lnTo>
                    <a:pt x="2878476" y="31987"/>
                  </a:lnTo>
                  <a:cubicBezTo>
                    <a:pt x="2892501" y="32145"/>
                    <a:pt x="2903731" y="43665"/>
                    <a:pt x="2903531" y="57691"/>
                  </a:cubicBezTo>
                  <a:lnTo>
                    <a:pt x="2863754" y="2850091"/>
                  </a:lnTo>
                  <a:cubicBezTo>
                    <a:pt x="2863553" y="2864142"/>
                    <a:pt x="2851959" y="2875349"/>
                    <a:pt x="2837909" y="2875069"/>
                  </a:cubicBezTo>
                  <a:lnTo>
                    <a:pt x="25041" y="2819370"/>
                  </a:lnTo>
                  <a:cubicBezTo>
                    <a:pt x="11100" y="2819094"/>
                    <a:pt x="0" y="2807608"/>
                    <a:pt x="200" y="2793665"/>
                  </a:cubicBezTo>
                  <a:lnTo>
                    <a:pt x="39977" y="25136"/>
                  </a:lnTo>
                  <a:cubicBezTo>
                    <a:pt x="40179" y="11171"/>
                    <a:pt x="51641" y="0"/>
                    <a:pt x="65607" y="158"/>
                  </a:cubicBezTo>
                  <a:close/>
                </a:path>
              </a:pathLst>
            </a:custGeom>
            <a:blipFill>
              <a:blip r:embed="rId7"/>
              <a:stretch>
                <a:fillRect t="-13117" b="-13117"/>
              </a:stretch>
            </a:blipFill>
          </p:spPr>
        </p:sp>
      </p:grp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8659919" y="2645414"/>
            <a:ext cx="2324937" cy="2322760"/>
            <a:chOff x="0" y="0"/>
            <a:chExt cx="3255264" cy="3252216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255264" cy="3252216"/>
            </a:xfrm>
            <a:custGeom>
              <a:avLst/>
              <a:gdLst/>
              <a:ahLst/>
              <a:cxnLst/>
              <a:rect l="l" t="t" r="r" b="b"/>
              <a:pathLst>
                <a:path w="3255264" h="3252216">
                  <a:moveTo>
                    <a:pt x="3255264" y="3252216"/>
                  </a:moveTo>
                  <a:lnTo>
                    <a:pt x="0" y="3252216"/>
                  </a:lnTo>
                  <a:lnTo>
                    <a:pt x="0" y="0"/>
                  </a:lnTo>
                  <a:lnTo>
                    <a:pt x="3255264" y="0"/>
                  </a:lnTo>
                  <a:lnTo>
                    <a:pt x="3255264" y="3252216"/>
                  </a:lnTo>
                  <a:close/>
                </a:path>
              </a:pathLst>
            </a:custGeom>
            <a:blipFill>
              <a:blip r:embed="rId6"/>
              <a:stretch>
                <a:fillRect l="-15" r="-15"/>
              </a:stretch>
            </a:blipFill>
          </p:spPr>
        </p:sp>
        <p:sp>
          <p:nvSpPr>
            <p:cNvPr id="14" name="Freeform 14"/>
            <p:cNvSpPr/>
            <p:nvPr/>
          </p:nvSpPr>
          <p:spPr>
            <a:xfrm>
              <a:off x="178784" y="170440"/>
              <a:ext cx="2903731" cy="2875349"/>
            </a:xfrm>
            <a:custGeom>
              <a:avLst/>
              <a:gdLst/>
              <a:ahLst/>
              <a:cxnLst/>
              <a:rect l="l" t="t" r="r" b="b"/>
              <a:pathLst>
                <a:path w="2903731" h="2875349">
                  <a:moveTo>
                    <a:pt x="65607" y="158"/>
                  </a:moveTo>
                  <a:lnTo>
                    <a:pt x="2878476" y="31987"/>
                  </a:lnTo>
                  <a:cubicBezTo>
                    <a:pt x="2892501" y="32145"/>
                    <a:pt x="2903731" y="43665"/>
                    <a:pt x="2903531" y="57691"/>
                  </a:cubicBezTo>
                  <a:lnTo>
                    <a:pt x="2863754" y="2850091"/>
                  </a:lnTo>
                  <a:cubicBezTo>
                    <a:pt x="2863553" y="2864142"/>
                    <a:pt x="2851959" y="2875349"/>
                    <a:pt x="2837909" y="2875069"/>
                  </a:cubicBezTo>
                  <a:lnTo>
                    <a:pt x="25041" y="2819370"/>
                  </a:lnTo>
                  <a:cubicBezTo>
                    <a:pt x="11100" y="2819094"/>
                    <a:pt x="0" y="2807608"/>
                    <a:pt x="200" y="2793665"/>
                  </a:cubicBezTo>
                  <a:lnTo>
                    <a:pt x="39977" y="25136"/>
                  </a:lnTo>
                  <a:cubicBezTo>
                    <a:pt x="40179" y="11171"/>
                    <a:pt x="51641" y="0"/>
                    <a:pt x="65607" y="158"/>
                  </a:cubicBezTo>
                  <a:close/>
                </a:path>
              </a:pathLst>
            </a:custGeom>
            <a:blipFill>
              <a:blip r:embed="rId8"/>
              <a:stretch>
                <a:fillRect l="-4317" r="-30864"/>
              </a:stretch>
            </a:blipFill>
          </p:spPr>
        </p:sp>
      </p:grpSp>
      <p:sp>
        <p:nvSpPr>
          <p:cNvPr id="15" name="TextBox 15"/>
          <p:cNvSpPr txBox="1"/>
          <p:nvPr/>
        </p:nvSpPr>
        <p:spPr>
          <a:xfrm>
            <a:off x="753315" y="701175"/>
            <a:ext cx="9276652" cy="1193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800"/>
              </a:lnSpc>
              <a:spcBef>
                <a:spcPct val="0"/>
              </a:spcBef>
            </a:pPr>
            <a:r>
              <a:rPr lang="en-US" sz="7000">
                <a:solidFill>
                  <a:srgbClr val="FFFFFF"/>
                </a:solidFill>
                <a:latin typeface="Magnolia Script"/>
                <a:ea typeface="Magnolia Script"/>
                <a:cs typeface="Magnolia Script"/>
                <a:sym typeface="Magnolia Script"/>
              </a:rPr>
              <a:t>Problem Statement:</a:t>
            </a:r>
          </a:p>
        </p:txBody>
      </p:sp>
      <p:sp>
        <p:nvSpPr>
          <p:cNvPr id="16" name="Freeform 16"/>
          <p:cNvSpPr/>
          <p:nvPr/>
        </p:nvSpPr>
        <p:spPr>
          <a:xfrm>
            <a:off x="2584893" y="1894975"/>
            <a:ext cx="4638326" cy="284097"/>
          </a:xfrm>
          <a:custGeom>
            <a:avLst/>
            <a:gdLst/>
            <a:ahLst/>
            <a:cxnLst/>
            <a:rect l="l" t="t" r="r" b="b"/>
            <a:pathLst>
              <a:path w="4638326" h="284097">
                <a:moveTo>
                  <a:pt x="0" y="0"/>
                </a:moveTo>
                <a:lnTo>
                  <a:pt x="4638325" y="0"/>
                </a:lnTo>
                <a:lnTo>
                  <a:pt x="4638325" y="284098"/>
                </a:lnTo>
                <a:lnTo>
                  <a:pt x="0" y="28409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607403" y="2588264"/>
            <a:ext cx="7170466" cy="7184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26102" lvl="1" indent="-313051" algn="l">
              <a:lnSpc>
                <a:spcPts val="4059"/>
              </a:lnSpc>
              <a:buFont typeface="Arial"/>
              <a:buChar char="•"/>
            </a:pPr>
            <a:r>
              <a:rPr lang="en-US" sz="28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How do sales vary by day of the week and hour of the day?</a:t>
            </a:r>
          </a:p>
          <a:p>
            <a:pPr marL="626102" lvl="1" indent="-313051" algn="l">
              <a:lnSpc>
                <a:spcPts val="4059"/>
              </a:lnSpc>
              <a:buFont typeface="Arial"/>
              <a:buChar char="•"/>
            </a:pPr>
            <a:r>
              <a:rPr lang="en-US" sz="28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Are there any peak times for sales activity?</a:t>
            </a:r>
          </a:p>
          <a:p>
            <a:pPr marL="626102" lvl="1" indent="-313051" algn="l">
              <a:lnSpc>
                <a:spcPts val="4059"/>
              </a:lnSpc>
              <a:buFont typeface="Arial"/>
              <a:buChar char="•"/>
            </a:pPr>
            <a:r>
              <a:rPr lang="en-US" sz="28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What is the total sales revenue for each month?</a:t>
            </a:r>
          </a:p>
          <a:p>
            <a:pPr marL="626102" lvl="1" indent="-313051" algn="l">
              <a:lnSpc>
                <a:spcPts val="4059"/>
              </a:lnSpc>
              <a:buFont typeface="Arial"/>
              <a:buChar char="•"/>
            </a:pPr>
            <a:r>
              <a:rPr lang="en-US" sz="28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How do sales vary across different store locations?</a:t>
            </a:r>
          </a:p>
          <a:p>
            <a:pPr marL="626102" lvl="1" indent="-313051" algn="l">
              <a:lnSpc>
                <a:spcPts val="4059"/>
              </a:lnSpc>
              <a:buFont typeface="Arial"/>
              <a:buChar char="•"/>
            </a:pPr>
            <a:r>
              <a:rPr lang="en-US" sz="28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What is the average price per order per person?</a:t>
            </a:r>
          </a:p>
          <a:p>
            <a:pPr marL="626102" lvl="1" indent="-313051" algn="l">
              <a:lnSpc>
                <a:spcPts val="4059"/>
              </a:lnSpc>
              <a:buFont typeface="Arial"/>
              <a:buChar char="•"/>
            </a:pPr>
            <a:r>
              <a:rPr lang="en-US" sz="28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Which products are the best-selling in terms of quantity and revenue?</a:t>
            </a:r>
          </a:p>
          <a:p>
            <a:pPr marL="626111" lvl="1" indent="-313055" algn="l">
              <a:lnSpc>
                <a:spcPts val="4060"/>
              </a:lnSpc>
              <a:buFont typeface="Arial"/>
              <a:buChar char="•"/>
            </a:pPr>
            <a:r>
              <a:rPr lang="en-US" sz="29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How do sales vary by product category and type?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565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0888" b="-2088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244679" y="1079492"/>
            <a:ext cx="15798641" cy="60896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499"/>
              </a:lnSpc>
              <a:spcBef>
                <a:spcPct val="0"/>
              </a:spcBef>
            </a:pPr>
            <a:r>
              <a:rPr lang="en-US" sz="17499">
                <a:solidFill>
                  <a:srgbClr val="FFFFFF"/>
                </a:solidFill>
                <a:latin typeface="Magnolia Script"/>
                <a:ea typeface="Magnolia Script"/>
                <a:cs typeface="Magnolia Script"/>
                <a:sym typeface="Magnolia Script"/>
              </a:rPr>
              <a:t>Analysis of Key Insights</a:t>
            </a:r>
          </a:p>
        </p:txBody>
      </p:sp>
      <p:sp>
        <p:nvSpPr>
          <p:cNvPr id="4" name="Freeform 4"/>
          <p:cNvSpPr/>
          <p:nvPr/>
        </p:nvSpPr>
        <p:spPr>
          <a:xfrm>
            <a:off x="8252276" y="3183870"/>
            <a:ext cx="2250105" cy="2026885"/>
          </a:xfrm>
          <a:custGeom>
            <a:avLst/>
            <a:gdLst/>
            <a:ahLst/>
            <a:cxnLst/>
            <a:rect l="l" t="t" r="r" b="b"/>
            <a:pathLst>
              <a:path w="2250105" h="2026885">
                <a:moveTo>
                  <a:pt x="0" y="0"/>
                </a:moveTo>
                <a:lnTo>
                  <a:pt x="2250106" y="0"/>
                </a:lnTo>
                <a:lnTo>
                  <a:pt x="2250106" y="2026886"/>
                </a:lnTo>
                <a:lnTo>
                  <a:pt x="0" y="20268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4421" t="-1408" b="-56289"/>
            </a:stretch>
          </a:blipFill>
        </p:spPr>
      </p:sp>
      <p:sp>
        <p:nvSpPr>
          <p:cNvPr id="5" name="Freeform 5"/>
          <p:cNvSpPr/>
          <p:nvPr/>
        </p:nvSpPr>
        <p:spPr>
          <a:xfrm flipH="1">
            <a:off x="7360554" y="6224067"/>
            <a:ext cx="1783445" cy="2036179"/>
          </a:xfrm>
          <a:custGeom>
            <a:avLst/>
            <a:gdLst/>
            <a:ahLst/>
            <a:cxnLst/>
            <a:rect l="l" t="t" r="r" b="b"/>
            <a:pathLst>
              <a:path w="1783445" h="2036179">
                <a:moveTo>
                  <a:pt x="1783445" y="0"/>
                </a:moveTo>
                <a:lnTo>
                  <a:pt x="0" y="0"/>
                </a:lnTo>
                <a:lnTo>
                  <a:pt x="0" y="2036179"/>
                </a:lnTo>
                <a:lnTo>
                  <a:pt x="1783445" y="2036179"/>
                </a:lnTo>
                <a:lnTo>
                  <a:pt x="1783445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0 L 0.06701 0.03997 C 0.08099 0.04907 0.10199 0.05401 0.12396 0.05401 C 0.14896 0.05401 0.16901 0.04907 0.18298 0.03997 L 0.25 0 " pathEditMode="relative" rAng="0" ptsTypes="AAA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27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8971" y="24848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111" b="-9111"/>
            </a:stretch>
          </a:blipFill>
        </p:spPr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13198049" y="1647990"/>
            <a:ext cx="3411577" cy="3408383"/>
            <a:chOff x="0" y="0"/>
            <a:chExt cx="3255264" cy="325221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255264" cy="3252216"/>
            </a:xfrm>
            <a:custGeom>
              <a:avLst/>
              <a:gdLst/>
              <a:ahLst/>
              <a:cxnLst/>
              <a:rect l="l" t="t" r="r" b="b"/>
              <a:pathLst>
                <a:path w="3255264" h="3252216">
                  <a:moveTo>
                    <a:pt x="3255264" y="3252216"/>
                  </a:moveTo>
                  <a:lnTo>
                    <a:pt x="0" y="3252216"/>
                  </a:lnTo>
                  <a:lnTo>
                    <a:pt x="0" y="0"/>
                  </a:lnTo>
                  <a:lnTo>
                    <a:pt x="3255264" y="0"/>
                  </a:lnTo>
                  <a:lnTo>
                    <a:pt x="3255264" y="3252216"/>
                  </a:lnTo>
                  <a:close/>
                </a:path>
              </a:pathLst>
            </a:custGeom>
            <a:blipFill>
              <a:blip r:embed="rId3"/>
              <a:stretch>
                <a:fillRect l="-15" r="-15"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178784" y="170440"/>
              <a:ext cx="2903731" cy="2875349"/>
            </a:xfrm>
            <a:custGeom>
              <a:avLst/>
              <a:gdLst/>
              <a:ahLst/>
              <a:cxnLst/>
              <a:rect l="l" t="t" r="r" b="b"/>
              <a:pathLst>
                <a:path w="2903731" h="2875349">
                  <a:moveTo>
                    <a:pt x="65607" y="158"/>
                  </a:moveTo>
                  <a:lnTo>
                    <a:pt x="2878476" y="31987"/>
                  </a:lnTo>
                  <a:cubicBezTo>
                    <a:pt x="2892501" y="32145"/>
                    <a:pt x="2903731" y="43665"/>
                    <a:pt x="2903531" y="57691"/>
                  </a:cubicBezTo>
                  <a:lnTo>
                    <a:pt x="2863754" y="2850091"/>
                  </a:lnTo>
                  <a:cubicBezTo>
                    <a:pt x="2863553" y="2864142"/>
                    <a:pt x="2851959" y="2875349"/>
                    <a:pt x="2837909" y="2875069"/>
                  </a:cubicBezTo>
                  <a:lnTo>
                    <a:pt x="25041" y="2819370"/>
                  </a:lnTo>
                  <a:cubicBezTo>
                    <a:pt x="11100" y="2819094"/>
                    <a:pt x="0" y="2807608"/>
                    <a:pt x="200" y="2793665"/>
                  </a:cubicBezTo>
                  <a:lnTo>
                    <a:pt x="39977" y="25136"/>
                  </a:lnTo>
                  <a:cubicBezTo>
                    <a:pt x="40179" y="11171"/>
                    <a:pt x="51641" y="0"/>
                    <a:pt x="65607" y="158"/>
                  </a:cubicBezTo>
                  <a:close/>
                </a:path>
              </a:pathLst>
            </a:custGeom>
            <a:blipFill>
              <a:blip r:embed="rId4"/>
              <a:stretch>
                <a:fillRect t="-34651"/>
              </a:stretch>
            </a:blip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3169809" y="5292496"/>
            <a:ext cx="3411577" cy="3408383"/>
            <a:chOff x="0" y="0"/>
            <a:chExt cx="3255264" cy="325221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255264" cy="3252216"/>
            </a:xfrm>
            <a:custGeom>
              <a:avLst/>
              <a:gdLst/>
              <a:ahLst/>
              <a:cxnLst/>
              <a:rect l="l" t="t" r="r" b="b"/>
              <a:pathLst>
                <a:path w="3255264" h="3252216">
                  <a:moveTo>
                    <a:pt x="3255264" y="3252216"/>
                  </a:moveTo>
                  <a:lnTo>
                    <a:pt x="0" y="3252216"/>
                  </a:lnTo>
                  <a:lnTo>
                    <a:pt x="0" y="0"/>
                  </a:lnTo>
                  <a:lnTo>
                    <a:pt x="3255264" y="0"/>
                  </a:lnTo>
                  <a:lnTo>
                    <a:pt x="3255264" y="3252216"/>
                  </a:lnTo>
                  <a:close/>
                </a:path>
              </a:pathLst>
            </a:custGeom>
            <a:blipFill>
              <a:blip r:embed="rId3"/>
              <a:stretch>
                <a:fillRect l="-15" r="-15"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178784" y="170440"/>
              <a:ext cx="2903731" cy="2875349"/>
            </a:xfrm>
            <a:custGeom>
              <a:avLst/>
              <a:gdLst/>
              <a:ahLst/>
              <a:cxnLst/>
              <a:rect l="l" t="t" r="r" b="b"/>
              <a:pathLst>
                <a:path w="2903731" h="2875349">
                  <a:moveTo>
                    <a:pt x="65607" y="158"/>
                  </a:moveTo>
                  <a:lnTo>
                    <a:pt x="2878476" y="31987"/>
                  </a:lnTo>
                  <a:cubicBezTo>
                    <a:pt x="2892501" y="32145"/>
                    <a:pt x="2903731" y="43665"/>
                    <a:pt x="2903531" y="57691"/>
                  </a:cubicBezTo>
                  <a:lnTo>
                    <a:pt x="2863754" y="2850091"/>
                  </a:lnTo>
                  <a:cubicBezTo>
                    <a:pt x="2863553" y="2864142"/>
                    <a:pt x="2851959" y="2875349"/>
                    <a:pt x="2837909" y="2875069"/>
                  </a:cubicBezTo>
                  <a:lnTo>
                    <a:pt x="25041" y="2819370"/>
                  </a:lnTo>
                  <a:cubicBezTo>
                    <a:pt x="11100" y="2819094"/>
                    <a:pt x="0" y="2807608"/>
                    <a:pt x="200" y="2793665"/>
                  </a:cubicBezTo>
                  <a:lnTo>
                    <a:pt x="39977" y="25136"/>
                  </a:lnTo>
                  <a:cubicBezTo>
                    <a:pt x="40179" y="11171"/>
                    <a:pt x="51641" y="0"/>
                    <a:pt x="65607" y="158"/>
                  </a:cubicBezTo>
                  <a:close/>
                </a:path>
              </a:pathLst>
            </a:custGeom>
            <a:blipFill>
              <a:blip r:embed="rId5"/>
              <a:stretch>
                <a:fillRect l="-10178" r="-38446"/>
              </a:stretch>
            </a:blipFill>
          </p:spPr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9536692" y="5292496"/>
            <a:ext cx="3411577" cy="3408383"/>
            <a:chOff x="0" y="0"/>
            <a:chExt cx="3255264" cy="3252216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255264" cy="3252216"/>
            </a:xfrm>
            <a:custGeom>
              <a:avLst/>
              <a:gdLst/>
              <a:ahLst/>
              <a:cxnLst/>
              <a:rect l="l" t="t" r="r" b="b"/>
              <a:pathLst>
                <a:path w="3255264" h="3252216">
                  <a:moveTo>
                    <a:pt x="3255264" y="3252216"/>
                  </a:moveTo>
                  <a:lnTo>
                    <a:pt x="0" y="3252216"/>
                  </a:lnTo>
                  <a:lnTo>
                    <a:pt x="0" y="0"/>
                  </a:lnTo>
                  <a:lnTo>
                    <a:pt x="3255264" y="0"/>
                  </a:lnTo>
                  <a:lnTo>
                    <a:pt x="3255264" y="3252216"/>
                  </a:lnTo>
                  <a:close/>
                </a:path>
              </a:pathLst>
            </a:custGeom>
            <a:blipFill>
              <a:blip r:embed="rId3"/>
              <a:stretch>
                <a:fillRect l="-15" r="-15"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178784" y="170440"/>
              <a:ext cx="2903731" cy="2875349"/>
            </a:xfrm>
            <a:custGeom>
              <a:avLst/>
              <a:gdLst/>
              <a:ahLst/>
              <a:cxnLst/>
              <a:rect l="l" t="t" r="r" b="b"/>
              <a:pathLst>
                <a:path w="2903731" h="2875349">
                  <a:moveTo>
                    <a:pt x="65607" y="158"/>
                  </a:moveTo>
                  <a:lnTo>
                    <a:pt x="2878476" y="31987"/>
                  </a:lnTo>
                  <a:cubicBezTo>
                    <a:pt x="2892501" y="32145"/>
                    <a:pt x="2903731" y="43665"/>
                    <a:pt x="2903531" y="57691"/>
                  </a:cubicBezTo>
                  <a:lnTo>
                    <a:pt x="2863754" y="2850091"/>
                  </a:lnTo>
                  <a:cubicBezTo>
                    <a:pt x="2863553" y="2864142"/>
                    <a:pt x="2851959" y="2875349"/>
                    <a:pt x="2837909" y="2875069"/>
                  </a:cubicBezTo>
                  <a:lnTo>
                    <a:pt x="25041" y="2819370"/>
                  </a:lnTo>
                  <a:cubicBezTo>
                    <a:pt x="11100" y="2819094"/>
                    <a:pt x="0" y="2807608"/>
                    <a:pt x="200" y="2793665"/>
                  </a:cubicBezTo>
                  <a:lnTo>
                    <a:pt x="39977" y="25136"/>
                  </a:lnTo>
                  <a:cubicBezTo>
                    <a:pt x="40179" y="11171"/>
                    <a:pt x="51641" y="0"/>
                    <a:pt x="65607" y="158"/>
                  </a:cubicBezTo>
                  <a:close/>
                </a:path>
              </a:pathLst>
            </a:custGeom>
            <a:blipFill>
              <a:blip r:embed="rId6"/>
              <a:stretch>
                <a:fillRect t="-25741" b="-25741"/>
              </a:stretch>
            </a:blipFill>
          </p:spPr>
        </p:sp>
      </p:grpSp>
      <p:sp>
        <p:nvSpPr>
          <p:cNvPr id="12" name="TextBox 12"/>
          <p:cNvSpPr txBox="1"/>
          <p:nvPr/>
        </p:nvSpPr>
        <p:spPr>
          <a:xfrm>
            <a:off x="2913711" y="639146"/>
            <a:ext cx="3555778" cy="1193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800"/>
              </a:lnSpc>
              <a:spcBef>
                <a:spcPct val="0"/>
              </a:spcBef>
            </a:pPr>
            <a:r>
              <a:rPr lang="en-US" sz="7000">
                <a:solidFill>
                  <a:srgbClr val="FFFFFF"/>
                </a:solidFill>
                <a:latin typeface="Magnolia Script"/>
                <a:ea typeface="Magnolia Script"/>
                <a:cs typeface="Magnolia Script"/>
                <a:sym typeface="Magnolia Script"/>
              </a:rPr>
              <a:t>Analysis</a:t>
            </a:r>
          </a:p>
        </p:txBody>
      </p:sp>
      <p:sp>
        <p:nvSpPr>
          <p:cNvPr id="13" name="Freeform 13"/>
          <p:cNvSpPr/>
          <p:nvPr/>
        </p:nvSpPr>
        <p:spPr>
          <a:xfrm>
            <a:off x="3241966" y="1750839"/>
            <a:ext cx="2681025" cy="164213"/>
          </a:xfrm>
          <a:custGeom>
            <a:avLst/>
            <a:gdLst/>
            <a:ahLst/>
            <a:cxnLst/>
            <a:rect l="l" t="t" r="r" b="b"/>
            <a:pathLst>
              <a:path w="2681025" h="164213">
                <a:moveTo>
                  <a:pt x="0" y="0"/>
                </a:moveTo>
                <a:lnTo>
                  <a:pt x="2681026" y="0"/>
                </a:lnTo>
                <a:lnTo>
                  <a:pt x="2681026" y="164213"/>
                </a:lnTo>
                <a:lnTo>
                  <a:pt x="0" y="16421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grpSp>
        <p:nvGrpSpPr>
          <p:cNvPr id="14" name="Group 14"/>
          <p:cNvGrpSpPr/>
          <p:nvPr/>
        </p:nvGrpSpPr>
        <p:grpSpPr>
          <a:xfrm>
            <a:off x="6469489" y="595124"/>
            <a:ext cx="1415193" cy="1415193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F5524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346041" y="2299543"/>
            <a:ext cx="8416848" cy="2683004"/>
            <a:chOff x="0" y="-66675"/>
            <a:chExt cx="2216783" cy="706635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206295" cy="573285"/>
            </a:xfrm>
            <a:custGeom>
              <a:avLst/>
              <a:gdLst/>
              <a:ahLst/>
              <a:cxnLst/>
              <a:rect l="l" t="t" r="r" b="b"/>
              <a:pathLst>
                <a:path w="2206295" h="573285">
                  <a:moveTo>
                    <a:pt x="47133" y="0"/>
                  </a:moveTo>
                  <a:lnTo>
                    <a:pt x="2159162" y="0"/>
                  </a:lnTo>
                  <a:cubicBezTo>
                    <a:pt x="2171662" y="0"/>
                    <a:pt x="2183651" y="4966"/>
                    <a:pt x="2192490" y="13805"/>
                  </a:cubicBezTo>
                  <a:cubicBezTo>
                    <a:pt x="2201329" y="22644"/>
                    <a:pt x="2206295" y="34633"/>
                    <a:pt x="2206295" y="47133"/>
                  </a:cubicBezTo>
                  <a:lnTo>
                    <a:pt x="2206295" y="526151"/>
                  </a:lnTo>
                  <a:cubicBezTo>
                    <a:pt x="2206295" y="538652"/>
                    <a:pt x="2201329" y="550640"/>
                    <a:pt x="2192490" y="559480"/>
                  </a:cubicBezTo>
                  <a:cubicBezTo>
                    <a:pt x="2183651" y="568319"/>
                    <a:pt x="2171662" y="573285"/>
                    <a:pt x="2159162" y="573285"/>
                  </a:cubicBezTo>
                  <a:lnTo>
                    <a:pt x="47133" y="573285"/>
                  </a:lnTo>
                  <a:cubicBezTo>
                    <a:pt x="34633" y="573285"/>
                    <a:pt x="22644" y="568319"/>
                    <a:pt x="13805" y="559480"/>
                  </a:cubicBezTo>
                  <a:cubicBezTo>
                    <a:pt x="4966" y="550640"/>
                    <a:pt x="0" y="538652"/>
                    <a:pt x="0" y="526151"/>
                  </a:cubicBezTo>
                  <a:lnTo>
                    <a:pt x="0" y="47133"/>
                  </a:lnTo>
                  <a:cubicBezTo>
                    <a:pt x="0" y="34633"/>
                    <a:pt x="4966" y="22644"/>
                    <a:pt x="13805" y="13805"/>
                  </a:cubicBezTo>
                  <a:cubicBezTo>
                    <a:pt x="22644" y="4966"/>
                    <a:pt x="34633" y="0"/>
                    <a:pt x="47133" y="0"/>
                  </a:cubicBezTo>
                  <a:close/>
                </a:path>
              </a:pathLst>
            </a:custGeom>
            <a:solidFill>
              <a:srgbClr val="9F5524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10488" y="-66675"/>
              <a:ext cx="2206295" cy="7066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4059"/>
                </a:lnSpc>
              </a:pPr>
              <a:r>
                <a:rPr lang="en-US" sz="2899">
                  <a:solidFill>
                    <a:srgbClr val="FFFFFF"/>
                  </a:solidFill>
                  <a:latin typeface="Rundeck"/>
                  <a:ea typeface="Rundeck"/>
                  <a:cs typeface="Rundeck"/>
                  <a:sym typeface="Rundeck"/>
                </a:rPr>
                <a:t>How do sales vary by day of the  week and hour of the day?</a:t>
              </a:r>
            </a:p>
            <a:p>
              <a:pPr algn="l">
                <a:lnSpc>
                  <a:spcPts val="4059"/>
                </a:lnSpc>
              </a:pPr>
              <a:r>
                <a:rPr lang="en-US" sz="2899">
                  <a:solidFill>
                    <a:srgbClr val="FFFFFF"/>
                  </a:solidFill>
                  <a:latin typeface="Rundeck"/>
                  <a:ea typeface="Rundeck"/>
                  <a:cs typeface="Rundeck"/>
                  <a:sym typeface="Rundeck"/>
                </a:rPr>
                <a:t>Are there any peak times for sales  activity?</a:t>
              </a:r>
            </a:p>
          </p:txBody>
        </p:sp>
      </p:grpSp>
      <p:sp>
        <p:nvSpPr>
          <p:cNvPr id="20" name="Freeform 20"/>
          <p:cNvSpPr/>
          <p:nvPr/>
        </p:nvSpPr>
        <p:spPr>
          <a:xfrm>
            <a:off x="8309139" y="0"/>
            <a:ext cx="1727665" cy="2044574"/>
          </a:xfrm>
          <a:custGeom>
            <a:avLst/>
            <a:gdLst/>
            <a:ahLst/>
            <a:cxnLst/>
            <a:rect l="l" t="t" r="r" b="b"/>
            <a:pathLst>
              <a:path w="1727665" h="2044574">
                <a:moveTo>
                  <a:pt x="0" y="0"/>
                </a:moveTo>
                <a:lnTo>
                  <a:pt x="1727664" y="0"/>
                </a:lnTo>
                <a:lnTo>
                  <a:pt x="1727664" y="2044574"/>
                </a:lnTo>
                <a:lnTo>
                  <a:pt x="0" y="204457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21" name="TextBox 21"/>
          <p:cNvSpPr txBox="1"/>
          <p:nvPr/>
        </p:nvSpPr>
        <p:spPr>
          <a:xfrm>
            <a:off x="6659128" y="955612"/>
            <a:ext cx="1035915" cy="6275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61"/>
              </a:lnSpc>
              <a:spcBef>
                <a:spcPct val="0"/>
              </a:spcBef>
            </a:pPr>
            <a:r>
              <a:rPr lang="en-US" sz="3758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01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607403" y="5029919"/>
            <a:ext cx="8440576" cy="47510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2924" lvl="1" indent="-291462" algn="just">
              <a:lnSpc>
                <a:spcPts val="3779"/>
              </a:lnSpc>
              <a:buFont typeface="Arial"/>
              <a:buChar char="•"/>
            </a:pPr>
            <a:r>
              <a:rPr lang="en-US" sz="26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Sales peak on Friday with 21,701 units, closely followed by Thursday, Sunday and  Monday.</a:t>
            </a:r>
          </a:p>
          <a:p>
            <a:pPr algn="just">
              <a:lnSpc>
                <a:spcPts val="3779"/>
              </a:lnSpc>
            </a:pPr>
            <a:endParaRPr lang="en-US" sz="2699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582924" lvl="1" indent="-291462" algn="just">
              <a:lnSpc>
                <a:spcPts val="3779"/>
              </a:lnSpc>
              <a:buFont typeface="Arial"/>
              <a:buChar char="•"/>
            </a:pPr>
            <a:r>
              <a:rPr lang="en-US" sz="26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On an hourly basis, the highest sales activity occurs between 8 AM and 10 AM, with the peak at 10 AM (22,983 units). </a:t>
            </a:r>
          </a:p>
          <a:p>
            <a:pPr algn="just">
              <a:lnSpc>
                <a:spcPts val="3779"/>
              </a:lnSpc>
            </a:pPr>
            <a:endParaRPr lang="en-US" sz="2699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just">
              <a:lnSpc>
                <a:spcPts val="3779"/>
              </a:lnSpc>
            </a:pPr>
            <a:r>
              <a:rPr lang="en-US" sz="26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These insights suggest mornings and Fridays are the most active times for sales.</a:t>
            </a:r>
          </a:p>
          <a:p>
            <a:pPr algn="just">
              <a:lnSpc>
                <a:spcPts val="3779"/>
              </a:lnSpc>
            </a:pPr>
            <a:endParaRPr lang="en-US" sz="2699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23" name="Group 23"/>
          <p:cNvGrpSpPr>
            <a:grpSpLocks noChangeAspect="1"/>
          </p:cNvGrpSpPr>
          <p:nvPr/>
        </p:nvGrpSpPr>
        <p:grpSpPr>
          <a:xfrm>
            <a:off x="9564933" y="1647990"/>
            <a:ext cx="3411577" cy="3408383"/>
            <a:chOff x="0" y="0"/>
            <a:chExt cx="3255264" cy="3252216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3255264" cy="3252216"/>
            </a:xfrm>
            <a:custGeom>
              <a:avLst/>
              <a:gdLst/>
              <a:ahLst/>
              <a:cxnLst/>
              <a:rect l="l" t="t" r="r" b="b"/>
              <a:pathLst>
                <a:path w="3255264" h="3252216">
                  <a:moveTo>
                    <a:pt x="3255264" y="3252216"/>
                  </a:moveTo>
                  <a:lnTo>
                    <a:pt x="0" y="3252216"/>
                  </a:lnTo>
                  <a:lnTo>
                    <a:pt x="0" y="0"/>
                  </a:lnTo>
                  <a:lnTo>
                    <a:pt x="3255264" y="0"/>
                  </a:lnTo>
                  <a:lnTo>
                    <a:pt x="3255264" y="3252216"/>
                  </a:lnTo>
                  <a:close/>
                </a:path>
              </a:pathLst>
            </a:custGeom>
            <a:blipFill>
              <a:blip r:embed="rId3"/>
              <a:stretch>
                <a:fillRect l="-15" r="-15"/>
              </a:stretch>
            </a:blipFill>
          </p:spPr>
        </p:sp>
        <p:sp>
          <p:nvSpPr>
            <p:cNvPr id="25" name="Freeform 25"/>
            <p:cNvSpPr/>
            <p:nvPr/>
          </p:nvSpPr>
          <p:spPr>
            <a:xfrm>
              <a:off x="178784" y="170440"/>
              <a:ext cx="2903731" cy="2875349"/>
            </a:xfrm>
            <a:custGeom>
              <a:avLst/>
              <a:gdLst/>
              <a:ahLst/>
              <a:cxnLst/>
              <a:rect l="l" t="t" r="r" b="b"/>
              <a:pathLst>
                <a:path w="2903731" h="2875349">
                  <a:moveTo>
                    <a:pt x="65607" y="158"/>
                  </a:moveTo>
                  <a:lnTo>
                    <a:pt x="2878476" y="31987"/>
                  </a:lnTo>
                  <a:cubicBezTo>
                    <a:pt x="2892501" y="32145"/>
                    <a:pt x="2903731" y="43665"/>
                    <a:pt x="2903531" y="57691"/>
                  </a:cubicBezTo>
                  <a:lnTo>
                    <a:pt x="2863754" y="2850091"/>
                  </a:lnTo>
                  <a:cubicBezTo>
                    <a:pt x="2863553" y="2864142"/>
                    <a:pt x="2851959" y="2875349"/>
                    <a:pt x="2837909" y="2875069"/>
                  </a:cubicBezTo>
                  <a:lnTo>
                    <a:pt x="25041" y="2819370"/>
                  </a:lnTo>
                  <a:cubicBezTo>
                    <a:pt x="11100" y="2819094"/>
                    <a:pt x="0" y="2807608"/>
                    <a:pt x="200" y="2793665"/>
                  </a:cubicBezTo>
                  <a:lnTo>
                    <a:pt x="39977" y="25136"/>
                  </a:lnTo>
                  <a:cubicBezTo>
                    <a:pt x="40179" y="11171"/>
                    <a:pt x="51641" y="0"/>
                    <a:pt x="65607" y="158"/>
                  </a:cubicBezTo>
                  <a:close/>
                </a:path>
              </a:pathLst>
            </a:custGeom>
            <a:blipFill>
              <a:blip r:embed="rId10"/>
              <a:stretch>
                <a:fillRect t="-8885" b="-8885"/>
              </a:stretch>
            </a:blipFill>
          </p:spPr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111" b="-9111"/>
            </a:stretch>
          </a:blipFill>
        </p:spPr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13198049" y="1647990"/>
            <a:ext cx="3411577" cy="3408383"/>
            <a:chOff x="0" y="0"/>
            <a:chExt cx="3255264" cy="325221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255264" cy="3252216"/>
            </a:xfrm>
            <a:custGeom>
              <a:avLst/>
              <a:gdLst/>
              <a:ahLst/>
              <a:cxnLst/>
              <a:rect l="l" t="t" r="r" b="b"/>
              <a:pathLst>
                <a:path w="3255264" h="3252216">
                  <a:moveTo>
                    <a:pt x="3255264" y="3252216"/>
                  </a:moveTo>
                  <a:lnTo>
                    <a:pt x="0" y="3252216"/>
                  </a:lnTo>
                  <a:lnTo>
                    <a:pt x="0" y="0"/>
                  </a:lnTo>
                  <a:lnTo>
                    <a:pt x="3255264" y="0"/>
                  </a:lnTo>
                  <a:lnTo>
                    <a:pt x="3255264" y="3252216"/>
                  </a:lnTo>
                  <a:close/>
                </a:path>
              </a:pathLst>
            </a:custGeom>
            <a:blipFill>
              <a:blip r:embed="rId3"/>
              <a:stretch>
                <a:fillRect l="-15" r="-15"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178784" y="170440"/>
              <a:ext cx="2903731" cy="2875349"/>
            </a:xfrm>
            <a:custGeom>
              <a:avLst/>
              <a:gdLst/>
              <a:ahLst/>
              <a:cxnLst/>
              <a:rect l="l" t="t" r="r" b="b"/>
              <a:pathLst>
                <a:path w="2903731" h="2875349">
                  <a:moveTo>
                    <a:pt x="65607" y="158"/>
                  </a:moveTo>
                  <a:lnTo>
                    <a:pt x="2878476" y="31987"/>
                  </a:lnTo>
                  <a:cubicBezTo>
                    <a:pt x="2892501" y="32145"/>
                    <a:pt x="2903731" y="43665"/>
                    <a:pt x="2903531" y="57691"/>
                  </a:cubicBezTo>
                  <a:lnTo>
                    <a:pt x="2863754" y="2850091"/>
                  </a:lnTo>
                  <a:cubicBezTo>
                    <a:pt x="2863553" y="2864142"/>
                    <a:pt x="2851959" y="2875349"/>
                    <a:pt x="2837909" y="2875069"/>
                  </a:cubicBezTo>
                  <a:lnTo>
                    <a:pt x="25041" y="2819370"/>
                  </a:lnTo>
                  <a:cubicBezTo>
                    <a:pt x="11100" y="2819094"/>
                    <a:pt x="0" y="2807608"/>
                    <a:pt x="200" y="2793665"/>
                  </a:cubicBezTo>
                  <a:lnTo>
                    <a:pt x="39977" y="25136"/>
                  </a:lnTo>
                  <a:cubicBezTo>
                    <a:pt x="40179" y="11171"/>
                    <a:pt x="51641" y="0"/>
                    <a:pt x="65607" y="158"/>
                  </a:cubicBezTo>
                  <a:close/>
                </a:path>
              </a:pathLst>
            </a:custGeom>
            <a:blipFill>
              <a:blip r:embed="rId4"/>
              <a:stretch>
                <a:fillRect t="-34651"/>
              </a:stretch>
            </a:blip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9564933" y="1647990"/>
            <a:ext cx="3411577" cy="3408383"/>
            <a:chOff x="0" y="0"/>
            <a:chExt cx="3255264" cy="325221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255264" cy="3252216"/>
            </a:xfrm>
            <a:custGeom>
              <a:avLst/>
              <a:gdLst/>
              <a:ahLst/>
              <a:cxnLst/>
              <a:rect l="l" t="t" r="r" b="b"/>
              <a:pathLst>
                <a:path w="3255264" h="3252216">
                  <a:moveTo>
                    <a:pt x="3255264" y="3252216"/>
                  </a:moveTo>
                  <a:lnTo>
                    <a:pt x="0" y="3252216"/>
                  </a:lnTo>
                  <a:lnTo>
                    <a:pt x="0" y="0"/>
                  </a:lnTo>
                  <a:lnTo>
                    <a:pt x="3255264" y="0"/>
                  </a:lnTo>
                  <a:lnTo>
                    <a:pt x="3255264" y="3252216"/>
                  </a:lnTo>
                  <a:close/>
                </a:path>
              </a:pathLst>
            </a:custGeom>
            <a:blipFill>
              <a:blip r:embed="rId3"/>
              <a:stretch>
                <a:fillRect l="-15" r="-15"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178784" y="170440"/>
              <a:ext cx="2903731" cy="2875349"/>
            </a:xfrm>
            <a:custGeom>
              <a:avLst/>
              <a:gdLst/>
              <a:ahLst/>
              <a:cxnLst/>
              <a:rect l="l" t="t" r="r" b="b"/>
              <a:pathLst>
                <a:path w="2903731" h="2875349">
                  <a:moveTo>
                    <a:pt x="65607" y="158"/>
                  </a:moveTo>
                  <a:lnTo>
                    <a:pt x="2878476" y="31987"/>
                  </a:lnTo>
                  <a:cubicBezTo>
                    <a:pt x="2892501" y="32145"/>
                    <a:pt x="2903731" y="43665"/>
                    <a:pt x="2903531" y="57691"/>
                  </a:cubicBezTo>
                  <a:lnTo>
                    <a:pt x="2863754" y="2850091"/>
                  </a:lnTo>
                  <a:cubicBezTo>
                    <a:pt x="2863553" y="2864142"/>
                    <a:pt x="2851959" y="2875349"/>
                    <a:pt x="2837909" y="2875069"/>
                  </a:cubicBezTo>
                  <a:lnTo>
                    <a:pt x="25041" y="2819370"/>
                  </a:lnTo>
                  <a:cubicBezTo>
                    <a:pt x="11100" y="2819094"/>
                    <a:pt x="0" y="2807608"/>
                    <a:pt x="200" y="2793665"/>
                  </a:cubicBezTo>
                  <a:lnTo>
                    <a:pt x="39977" y="25136"/>
                  </a:lnTo>
                  <a:cubicBezTo>
                    <a:pt x="40179" y="11171"/>
                    <a:pt x="51641" y="0"/>
                    <a:pt x="65607" y="158"/>
                  </a:cubicBezTo>
                  <a:close/>
                </a:path>
              </a:pathLst>
            </a:custGeom>
            <a:blipFill>
              <a:blip r:embed="rId5"/>
              <a:stretch>
                <a:fillRect t="-8885" b="-8885"/>
              </a:stretch>
            </a:blipFill>
          </p:spPr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13169809" y="5292496"/>
            <a:ext cx="3411577" cy="3408383"/>
            <a:chOff x="0" y="0"/>
            <a:chExt cx="3255264" cy="3252216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255264" cy="3252216"/>
            </a:xfrm>
            <a:custGeom>
              <a:avLst/>
              <a:gdLst/>
              <a:ahLst/>
              <a:cxnLst/>
              <a:rect l="l" t="t" r="r" b="b"/>
              <a:pathLst>
                <a:path w="3255264" h="3252216">
                  <a:moveTo>
                    <a:pt x="3255264" y="3252216"/>
                  </a:moveTo>
                  <a:lnTo>
                    <a:pt x="0" y="3252216"/>
                  </a:lnTo>
                  <a:lnTo>
                    <a:pt x="0" y="0"/>
                  </a:lnTo>
                  <a:lnTo>
                    <a:pt x="3255264" y="0"/>
                  </a:lnTo>
                  <a:lnTo>
                    <a:pt x="3255264" y="3252216"/>
                  </a:lnTo>
                  <a:close/>
                </a:path>
              </a:pathLst>
            </a:custGeom>
            <a:blipFill>
              <a:blip r:embed="rId3"/>
              <a:stretch>
                <a:fillRect l="-15" r="-15"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178784" y="170440"/>
              <a:ext cx="2903731" cy="2875349"/>
            </a:xfrm>
            <a:custGeom>
              <a:avLst/>
              <a:gdLst/>
              <a:ahLst/>
              <a:cxnLst/>
              <a:rect l="l" t="t" r="r" b="b"/>
              <a:pathLst>
                <a:path w="2903731" h="2875349">
                  <a:moveTo>
                    <a:pt x="65607" y="158"/>
                  </a:moveTo>
                  <a:lnTo>
                    <a:pt x="2878476" y="31987"/>
                  </a:lnTo>
                  <a:cubicBezTo>
                    <a:pt x="2892501" y="32145"/>
                    <a:pt x="2903731" y="43665"/>
                    <a:pt x="2903531" y="57691"/>
                  </a:cubicBezTo>
                  <a:lnTo>
                    <a:pt x="2863754" y="2850091"/>
                  </a:lnTo>
                  <a:cubicBezTo>
                    <a:pt x="2863553" y="2864142"/>
                    <a:pt x="2851959" y="2875349"/>
                    <a:pt x="2837909" y="2875069"/>
                  </a:cubicBezTo>
                  <a:lnTo>
                    <a:pt x="25041" y="2819370"/>
                  </a:lnTo>
                  <a:cubicBezTo>
                    <a:pt x="11100" y="2819094"/>
                    <a:pt x="0" y="2807608"/>
                    <a:pt x="200" y="2793665"/>
                  </a:cubicBezTo>
                  <a:lnTo>
                    <a:pt x="39977" y="25136"/>
                  </a:lnTo>
                  <a:cubicBezTo>
                    <a:pt x="40179" y="11171"/>
                    <a:pt x="51641" y="0"/>
                    <a:pt x="65607" y="158"/>
                  </a:cubicBezTo>
                  <a:close/>
                </a:path>
              </a:pathLst>
            </a:custGeom>
            <a:blipFill>
              <a:blip r:embed="rId6"/>
              <a:stretch>
                <a:fillRect l="-10178" r="-38446"/>
              </a:stretch>
            </a:blipFill>
          </p:spPr>
        </p:sp>
      </p:grp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9536692" y="5292496"/>
            <a:ext cx="3411577" cy="3408383"/>
            <a:chOff x="0" y="0"/>
            <a:chExt cx="3255264" cy="3252216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255264" cy="3252216"/>
            </a:xfrm>
            <a:custGeom>
              <a:avLst/>
              <a:gdLst/>
              <a:ahLst/>
              <a:cxnLst/>
              <a:rect l="l" t="t" r="r" b="b"/>
              <a:pathLst>
                <a:path w="3255264" h="3252216">
                  <a:moveTo>
                    <a:pt x="3255264" y="3252216"/>
                  </a:moveTo>
                  <a:lnTo>
                    <a:pt x="0" y="3252216"/>
                  </a:lnTo>
                  <a:lnTo>
                    <a:pt x="0" y="0"/>
                  </a:lnTo>
                  <a:lnTo>
                    <a:pt x="3255264" y="0"/>
                  </a:lnTo>
                  <a:lnTo>
                    <a:pt x="3255264" y="3252216"/>
                  </a:lnTo>
                  <a:close/>
                </a:path>
              </a:pathLst>
            </a:custGeom>
            <a:blipFill>
              <a:blip r:embed="rId3"/>
              <a:stretch>
                <a:fillRect l="-15" r="-15"/>
              </a:stretch>
            </a:blipFill>
          </p:spPr>
        </p:sp>
        <p:sp>
          <p:nvSpPr>
            <p:cNvPr id="14" name="Freeform 14"/>
            <p:cNvSpPr/>
            <p:nvPr/>
          </p:nvSpPr>
          <p:spPr>
            <a:xfrm>
              <a:off x="178784" y="170440"/>
              <a:ext cx="2903731" cy="2875349"/>
            </a:xfrm>
            <a:custGeom>
              <a:avLst/>
              <a:gdLst/>
              <a:ahLst/>
              <a:cxnLst/>
              <a:rect l="l" t="t" r="r" b="b"/>
              <a:pathLst>
                <a:path w="2903731" h="2875349">
                  <a:moveTo>
                    <a:pt x="65607" y="158"/>
                  </a:moveTo>
                  <a:lnTo>
                    <a:pt x="2878476" y="31987"/>
                  </a:lnTo>
                  <a:cubicBezTo>
                    <a:pt x="2892501" y="32145"/>
                    <a:pt x="2903731" y="43665"/>
                    <a:pt x="2903531" y="57691"/>
                  </a:cubicBezTo>
                  <a:lnTo>
                    <a:pt x="2863754" y="2850091"/>
                  </a:lnTo>
                  <a:cubicBezTo>
                    <a:pt x="2863553" y="2864142"/>
                    <a:pt x="2851959" y="2875349"/>
                    <a:pt x="2837909" y="2875069"/>
                  </a:cubicBezTo>
                  <a:lnTo>
                    <a:pt x="25041" y="2819370"/>
                  </a:lnTo>
                  <a:cubicBezTo>
                    <a:pt x="11100" y="2819094"/>
                    <a:pt x="0" y="2807608"/>
                    <a:pt x="200" y="2793665"/>
                  </a:cubicBezTo>
                  <a:lnTo>
                    <a:pt x="39977" y="25136"/>
                  </a:lnTo>
                  <a:cubicBezTo>
                    <a:pt x="40179" y="11171"/>
                    <a:pt x="51641" y="0"/>
                    <a:pt x="65607" y="158"/>
                  </a:cubicBezTo>
                  <a:close/>
                </a:path>
              </a:pathLst>
            </a:custGeom>
            <a:blipFill>
              <a:blip r:embed="rId7"/>
              <a:stretch>
                <a:fillRect t="-25741" b="-25741"/>
              </a:stretch>
            </a:blipFill>
          </p:spPr>
        </p:sp>
      </p:grpSp>
      <p:sp>
        <p:nvSpPr>
          <p:cNvPr id="15" name="TextBox 15"/>
          <p:cNvSpPr txBox="1"/>
          <p:nvPr/>
        </p:nvSpPr>
        <p:spPr>
          <a:xfrm>
            <a:off x="2699571" y="958088"/>
            <a:ext cx="3555778" cy="1193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800"/>
              </a:lnSpc>
              <a:spcBef>
                <a:spcPct val="0"/>
              </a:spcBef>
            </a:pPr>
            <a:r>
              <a:rPr lang="en-US" sz="7000">
                <a:solidFill>
                  <a:srgbClr val="FFFFFF"/>
                </a:solidFill>
                <a:latin typeface="Magnolia Script"/>
                <a:ea typeface="Magnolia Script"/>
                <a:cs typeface="Magnolia Script"/>
                <a:sym typeface="Magnolia Script"/>
              </a:rPr>
              <a:t>Analysis</a:t>
            </a:r>
          </a:p>
        </p:txBody>
      </p:sp>
      <p:sp>
        <p:nvSpPr>
          <p:cNvPr id="16" name="Freeform 16"/>
          <p:cNvSpPr/>
          <p:nvPr/>
        </p:nvSpPr>
        <p:spPr>
          <a:xfrm>
            <a:off x="3028943" y="2069781"/>
            <a:ext cx="2681025" cy="164213"/>
          </a:xfrm>
          <a:custGeom>
            <a:avLst/>
            <a:gdLst/>
            <a:ahLst/>
            <a:cxnLst/>
            <a:rect l="l" t="t" r="r" b="b"/>
            <a:pathLst>
              <a:path w="2681025" h="164213">
                <a:moveTo>
                  <a:pt x="0" y="0"/>
                </a:moveTo>
                <a:lnTo>
                  <a:pt x="2681026" y="0"/>
                </a:lnTo>
                <a:lnTo>
                  <a:pt x="2681026" y="164213"/>
                </a:lnTo>
                <a:lnTo>
                  <a:pt x="0" y="16421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grpSp>
        <p:nvGrpSpPr>
          <p:cNvPr id="17" name="Group 17"/>
          <p:cNvGrpSpPr/>
          <p:nvPr/>
        </p:nvGrpSpPr>
        <p:grpSpPr>
          <a:xfrm>
            <a:off x="6255349" y="914066"/>
            <a:ext cx="1415193" cy="1415193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F5524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393966" y="2329258"/>
            <a:ext cx="8598567" cy="1950822"/>
            <a:chOff x="0" y="-70267"/>
            <a:chExt cx="2264643" cy="513797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2206295" cy="380447"/>
            </a:xfrm>
            <a:custGeom>
              <a:avLst/>
              <a:gdLst/>
              <a:ahLst/>
              <a:cxnLst/>
              <a:rect l="l" t="t" r="r" b="b"/>
              <a:pathLst>
                <a:path w="2206295" h="380447">
                  <a:moveTo>
                    <a:pt x="47133" y="0"/>
                  </a:moveTo>
                  <a:lnTo>
                    <a:pt x="2159162" y="0"/>
                  </a:lnTo>
                  <a:cubicBezTo>
                    <a:pt x="2171662" y="0"/>
                    <a:pt x="2183651" y="4966"/>
                    <a:pt x="2192490" y="13805"/>
                  </a:cubicBezTo>
                  <a:cubicBezTo>
                    <a:pt x="2201329" y="22644"/>
                    <a:pt x="2206295" y="34633"/>
                    <a:pt x="2206295" y="47133"/>
                  </a:cubicBezTo>
                  <a:lnTo>
                    <a:pt x="2206295" y="333313"/>
                  </a:lnTo>
                  <a:cubicBezTo>
                    <a:pt x="2206295" y="359344"/>
                    <a:pt x="2185193" y="380447"/>
                    <a:pt x="2159162" y="380447"/>
                  </a:cubicBezTo>
                  <a:lnTo>
                    <a:pt x="47133" y="380447"/>
                  </a:lnTo>
                  <a:cubicBezTo>
                    <a:pt x="34633" y="380447"/>
                    <a:pt x="22644" y="375481"/>
                    <a:pt x="13805" y="366642"/>
                  </a:cubicBezTo>
                  <a:cubicBezTo>
                    <a:pt x="4966" y="357802"/>
                    <a:pt x="0" y="345814"/>
                    <a:pt x="0" y="333313"/>
                  </a:cubicBezTo>
                  <a:lnTo>
                    <a:pt x="0" y="47133"/>
                  </a:lnTo>
                  <a:cubicBezTo>
                    <a:pt x="0" y="34633"/>
                    <a:pt x="4966" y="22644"/>
                    <a:pt x="13805" y="13805"/>
                  </a:cubicBezTo>
                  <a:cubicBezTo>
                    <a:pt x="22644" y="4966"/>
                    <a:pt x="34633" y="0"/>
                    <a:pt x="47133" y="0"/>
                  </a:cubicBezTo>
                  <a:close/>
                </a:path>
              </a:pathLst>
            </a:custGeom>
            <a:solidFill>
              <a:srgbClr val="9F5524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58348" y="-70267"/>
              <a:ext cx="2206295" cy="5137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4059"/>
                </a:lnSpc>
              </a:pPr>
              <a:r>
                <a:rPr lang="en-US" sz="2899">
                  <a:solidFill>
                    <a:srgbClr val="FFFFFF"/>
                  </a:solidFill>
                  <a:latin typeface="Rundeck"/>
                  <a:ea typeface="Rundeck"/>
                  <a:cs typeface="Rundeck"/>
                  <a:sym typeface="Rundeck"/>
                </a:rPr>
                <a:t>What is the total sales revenue for each month?</a:t>
              </a:r>
            </a:p>
          </p:txBody>
        </p:sp>
      </p:grpSp>
      <p:sp>
        <p:nvSpPr>
          <p:cNvPr id="23" name="Freeform 23"/>
          <p:cNvSpPr/>
          <p:nvPr/>
        </p:nvSpPr>
        <p:spPr>
          <a:xfrm>
            <a:off x="8094999" y="318942"/>
            <a:ext cx="1727665" cy="2044574"/>
          </a:xfrm>
          <a:custGeom>
            <a:avLst/>
            <a:gdLst/>
            <a:ahLst/>
            <a:cxnLst/>
            <a:rect l="l" t="t" r="r" b="b"/>
            <a:pathLst>
              <a:path w="1727665" h="2044574">
                <a:moveTo>
                  <a:pt x="0" y="0"/>
                </a:moveTo>
                <a:lnTo>
                  <a:pt x="1727664" y="0"/>
                </a:lnTo>
                <a:lnTo>
                  <a:pt x="1727664" y="2044574"/>
                </a:lnTo>
                <a:lnTo>
                  <a:pt x="0" y="204457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24" name="TextBox 24"/>
          <p:cNvSpPr txBox="1"/>
          <p:nvPr/>
        </p:nvSpPr>
        <p:spPr>
          <a:xfrm>
            <a:off x="6444988" y="1274554"/>
            <a:ext cx="1035915" cy="6275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61"/>
              </a:lnSpc>
              <a:spcBef>
                <a:spcPct val="0"/>
              </a:spcBef>
            </a:pPr>
            <a:r>
              <a:rPr lang="en-US" sz="3758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02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437052" y="4488237"/>
            <a:ext cx="8440576" cy="47510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2924" lvl="1" indent="-291462" algn="just">
              <a:lnSpc>
                <a:spcPts val="3779"/>
              </a:lnSpc>
              <a:buFont typeface="Arial"/>
              <a:buChar char="•"/>
            </a:pPr>
            <a:r>
              <a:rPr lang="en-US" sz="26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The total sales revenue varies across the first half of the year, with June generating the highest at $144,301.18, followed closely by May at $137,422.95. </a:t>
            </a:r>
          </a:p>
          <a:p>
            <a:pPr algn="just">
              <a:lnSpc>
                <a:spcPts val="3779"/>
              </a:lnSpc>
            </a:pPr>
            <a:endParaRPr lang="en-US" sz="2699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582924" lvl="1" indent="-291462" algn="just">
              <a:lnSpc>
                <a:spcPts val="3779"/>
              </a:lnSpc>
              <a:buFont typeface="Arial"/>
              <a:buChar char="•"/>
            </a:pPr>
            <a:r>
              <a:rPr lang="en-US" sz="26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Sales were lower in the earlier months, with January and February bringing in $68,935.22 and $64,770.14, respectively, showing a significant upward trend toward mid-year.</a:t>
            </a:r>
          </a:p>
          <a:p>
            <a:pPr algn="just">
              <a:lnSpc>
                <a:spcPts val="3779"/>
              </a:lnSpc>
            </a:pPr>
            <a:endParaRPr lang="en-US" sz="2699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111" b="-9111"/>
            </a:stretch>
          </a:blipFill>
        </p:spPr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13198049" y="1647990"/>
            <a:ext cx="3411577" cy="3408383"/>
            <a:chOff x="0" y="0"/>
            <a:chExt cx="3255264" cy="325221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255264" cy="3252216"/>
            </a:xfrm>
            <a:custGeom>
              <a:avLst/>
              <a:gdLst/>
              <a:ahLst/>
              <a:cxnLst/>
              <a:rect l="l" t="t" r="r" b="b"/>
              <a:pathLst>
                <a:path w="3255264" h="3252216">
                  <a:moveTo>
                    <a:pt x="3255264" y="3252216"/>
                  </a:moveTo>
                  <a:lnTo>
                    <a:pt x="0" y="3252216"/>
                  </a:lnTo>
                  <a:lnTo>
                    <a:pt x="0" y="0"/>
                  </a:lnTo>
                  <a:lnTo>
                    <a:pt x="3255264" y="0"/>
                  </a:lnTo>
                  <a:lnTo>
                    <a:pt x="3255264" y="3252216"/>
                  </a:lnTo>
                  <a:close/>
                </a:path>
              </a:pathLst>
            </a:custGeom>
            <a:blipFill>
              <a:blip r:embed="rId3"/>
              <a:stretch>
                <a:fillRect l="-15" r="-15"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178784" y="170440"/>
              <a:ext cx="2903731" cy="2875349"/>
            </a:xfrm>
            <a:custGeom>
              <a:avLst/>
              <a:gdLst/>
              <a:ahLst/>
              <a:cxnLst/>
              <a:rect l="l" t="t" r="r" b="b"/>
              <a:pathLst>
                <a:path w="2903731" h="2875349">
                  <a:moveTo>
                    <a:pt x="65607" y="158"/>
                  </a:moveTo>
                  <a:lnTo>
                    <a:pt x="2878476" y="31987"/>
                  </a:lnTo>
                  <a:cubicBezTo>
                    <a:pt x="2892501" y="32145"/>
                    <a:pt x="2903731" y="43665"/>
                    <a:pt x="2903531" y="57691"/>
                  </a:cubicBezTo>
                  <a:lnTo>
                    <a:pt x="2863754" y="2850091"/>
                  </a:lnTo>
                  <a:cubicBezTo>
                    <a:pt x="2863553" y="2864142"/>
                    <a:pt x="2851959" y="2875349"/>
                    <a:pt x="2837909" y="2875069"/>
                  </a:cubicBezTo>
                  <a:lnTo>
                    <a:pt x="25041" y="2819370"/>
                  </a:lnTo>
                  <a:cubicBezTo>
                    <a:pt x="11100" y="2819094"/>
                    <a:pt x="0" y="2807608"/>
                    <a:pt x="200" y="2793665"/>
                  </a:cubicBezTo>
                  <a:lnTo>
                    <a:pt x="39977" y="25136"/>
                  </a:lnTo>
                  <a:cubicBezTo>
                    <a:pt x="40179" y="11171"/>
                    <a:pt x="51641" y="0"/>
                    <a:pt x="65607" y="158"/>
                  </a:cubicBezTo>
                  <a:close/>
                </a:path>
              </a:pathLst>
            </a:custGeom>
            <a:blipFill>
              <a:blip r:embed="rId4"/>
              <a:stretch>
                <a:fillRect t="-34651"/>
              </a:stretch>
            </a:blip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9564933" y="1647990"/>
            <a:ext cx="3411577" cy="3408383"/>
            <a:chOff x="0" y="0"/>
            <a:chExt cx="3255264" cy="325221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255264" cy="3252216"/>
            </a:xfrm>
            <a:custGeom>
              <a:avLst/>
              <a:gdLst/>
              <a:ahLst/>
              <a:cxnLst/>
              <a:rect l="l" t="t" r="r" b="b"/>
              <a:pathLst>
                <a:path w="3255264" h="3252216">
                  <a:moveTo>
                    <a:pt x="3255264" y="3252216"/>
                  </a:moveTo>
                  <a:lnTo>
                    <a:pt x="0" y="3252216"/>
                  </a:lnTo>
                  <a:lnTo>
                    <a:pt x="0" y="0"/>
                  </a:lnTo>
                  <a:lnTo>
                    <a:pt x="3255264" y="0"/>
                  </a:lnTo>
                  <a:lnTo>
                    <a:pt x="3255264" y="3252216"/>
                  </a:lnTo>
                  <a:close/>
                </a:path>
              </a:pathLst>
            </a:custGeom>
            <a:blipFill>
              <a:blip r:embed="rId3"/>
              <a:stretch>
                <a:fillRect l="-15" r="-15"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178784" y="170440"/>
              <a:ext cx="2903731" cy="2875349"/>
            </a:xfrm>
            <a:custGeom>
              <a:avLst/>
              <a:gdLst/>
              <a:ahLst/>
              <a:cxnLst/>
              <a:rect l="l" t="t" r="r" b="b"/>
              <a:pathLst>
                <a:path w="2903731" h="2875349">
                  <a:moveTo>
                    <a:pt x="65607" y="158"/>
                  </a:moveTo>
                  <a:lnTo>
                    <a:pt x="2878476" y="31987"/>
                  </a:lnTo>
                  <a:cubicBezTo>
                    <a:pt x="2892501" y="32145"/>
                    <a:pt x="2903731" y="43665"/>
                    <a:pt x="2903531" y="57691"/>
                  </a:cubicBezTo>
                  <a:lnTo>
                    <a:pt x="2863754" y="2850091"/>
                  </a:lnTo>
                  <a:cubicBezTo>
                    <a:pt x="2863553" y="2864142"/>
                    <a:pt x="2851959" y="2875349"/>
                    <a:pt x="2837909" y="2875069"/>
                  </a:cubicBezTo>
                  <a:lnTo>
                    <a:pt x="25041" y="2819370"/>
                  </a:lnTo>
                  <a:cubicBezTo>
                    <a:pt x="11100" y="2819094"/>
                    <a:pt x="0" y="2807608"/>
                    <a:pt x="200" y="2793665"/>
                  </a:cubicBezTo>
                  <a:lnTo>
                    <a:pt x="39977" y="25136"/>
                  </a:lnTo>
                  <a:cubicBezTo>
                    <a:pt x="40179" y="11171"/>
                    <a:pt x="51641" y="0"/>
                    <a:pt x="65607" y="158"/>
                  </a:cubicBezTo>
                  <a:close/>
                </a:path>
              </a:pathLst>
            </a:custGeom>
            <a:blipFill>
              <a:blip r:embed="rId5"/>
              <a:stretch>
                <a:fillRect t="-8885" b="-8885"/>
              </a:stretch>
            </a:blipFill>
          </p:spPr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13169809" y="5292496"/>
            <a:ext cx="3411577" cy="3408383"/>
            <a:chOff x="0" y="0"/>
            <a:chExt cx="3255264" cy="3252216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255264" cy="3252216"/>
            </a:xfrm>
            <a:custGeom>
              <a:avLst/>
              <a:gdLst/>
              <a:ahLst/>
              <a:cxnLst/>
              <a:rect l="l" t="t" r="r" b="b"/>
              <a:pathLst>
                <a:path w="3255264" h="3252216">
                  <a:moveTo>
                    <a:pt x="3255264" y="3252216"/>
                  </a:moveTo>
                  <a:lnTo>
                    <a:pt x="0" y="3252216"/>
                  </a:lnTo>
                  <a:lnTo>
                    <a:pt x="0" y="0"/>
                  </a:lnTo>
                  <a:lnTo>
                    <a:pt x="3255264" y="0"/>
                  </a:lnTo>
                  <a:lnTo>
                    <a:pt x="3255264" y="3252216"/>
                  </a:lnTo>
                  <a:close/>
                </a:path>
              </a:pathLst>
            </a:custGeom>
            <a:blipFill>
              <a:blip r:embed="rId3"/>
              <a:stretch>
                <a:fillRect l="-15" r="-15"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178784" y="170440"/>
              <a:ext cx="2903731" cy="2875349"/>
            </a:xfrm>
            <a:custGeom>
              <a:avLst/>
              <a:gdLst/>
              <a:ahLst/>
              <a:cxnLst/>
              <a:rect l="l" t="t" r="r" b="b"/>
              <a:pathLst>
                <a:path w="2903731" h="2875349">
                  <a:moveTo>
                    <a:pt x="65607" y="158"/>
                  </a:moveTo>
                  <a:lnTo>
                    <a:pt x="2878476" y="31987"/>
                  </a:lnTo>
                  <a:cubicBezTo>
                    <a:pt x="2892501" y="32145"/>
                    <a:pt x="2903731" y="43665"/>
                    <a:pt x="2903531" y="57691"/>
                  </a:cubicBezTo>
                  <a:lnTo>
                    <a:pt x="2863754" y="2850091"/>
                  </a:lnTo>
                  <a:cubicBezTo>
                    <a:pt x="2863553" y="2864142"/>
                    <a:pt x="2851959" y="2875349"/>
                    <a:pt x="2837909" y="2875069"/>
                  </a:cubicBezTo>
                  <a:lnTo>
                    <a:pt x="25041" y="2819370"/>
                  </a:lnTo>
                  <a:cubicBezTo>
                    <a:pt x="11100" y="2819094"/>
                    <a:pt x="0" y="2807608"/>
                    <a:pt x="200" y="2793665"/>
                  </a:cubicBezTo>
                  <a:lnTo>
                    <a:pt x="39977" y="25136"/>
                  </a:lnTo>
                  <a:cubicBezTo>
                    <a:pt x="40179" y="11171"/>
                    <a:pt x="51641" y="0"/>
                    <a:pt x="65607" y="158"/>
                  </a:cubicBezTo>
                  <a:close/>
                </a:path>
              </a:pathLst>
            </a:custGeom>
            <a:blipFill>
              <a:blip r:embed="rId6"/>
              <a:stretch>
                <a:fillRect l="-10178" r="-38446"/>
              </a:stretch>
            </a:blipFill>
          </p:spPr>
        </p:sp>
      </p:grp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9536692" y="5292496"/>
            <a:ext cx="3411577" cy="3408383"/>
            <a:chOff x="0" y="0"/>
            <a:chExt cx="3255264" cy="3252216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255264" cy="3252216"/>
            </a:xfrm>
            <a:custGeom>
              <a:avLst/>
              <a:gdLst/>
              <a:ahLst/>
              <a:cxnLst/>
              <a:rect l="l" t="t" r="r" b="b"/>
              <a:pathLst>
                <a:path w="3255264" h="3252216">
                  <a:moveTo>
                    <a:pt x="3255264" y="3252216"/>
                  </a:moveTo>
                  <a:lnTo>
                    <a:pt x="0" y="3252216"/>
                  </a:lnTo>
                  <a:lnTo>
                    <a:pt x="0" y="0"/>
                  </a:lnTo>
                  <a:lnTo>
                    <a:pt x="3255264" y="0"/>
                  </a:lnTo>
                  <a:lnTo>
                    <a:pt x="3255264" y="3252216"/>
                  </a:lnTo>
                  <a:close/>
                </a:path>
              </a:pathLst>
            </a:custGeom>
            <a:blipFill>
              <a:blip r:embed="rId3"/>
              <a:stretch>
                <a:fillRect l="-15" r="-15"/>
              </a:stretch>
            </a:blipFill>
          </p:spPr>
        </p:sp>
        <p:sp>
          <p:nvSpPr>
            <p:cNvPr id="14" name="Freeform 14"/>
            <p:cNvSpPr/>
            <p:nvPr/>
          </p:nvSpPr>
          <p:spPr>
            <a:xfrm>
              <a:off x="178784" y="170440"/>
              <a:ext cx="2903731" cy="2875349"/>
            </a:xfrm>
            <a:custGeom>
              <a:avLst/>
              <a:gdLst/>
              <a:ahLst/>
              <a:cxnLst/>
              <a:rect l="l" t="t" r="r" b="b"/>
              <a:pathLst>
                <a:path w="2903731" h="2875349">
                  <a:moveTo>
                    <a:pt x="65607" y="158"/>
                  </a:moveTo>
                  <a:lnTo>
                    <a:pt x="2878476" y="31987"/>
                  </a:lnTo>
                  <a:cubicBezTo>
                    <a:pt x="2892501" y="32145"/>
                    <a:pt x="2903731" y="43665"/>
                    <a:pt x="2903531" y="57691"/>
                  </a:cubicBezTo>
                  <a:lnTo>
                    <a:pt x="2863754" y="2850091"/>
                  </a:lnTo>
                  <a:cubicBezTo>
                    <a:pt x="2863553" y="2864142"/>
                    <a:pt x="2851959" y="2875349"/>
                    <a:pt x="2837909" y="2875069"/>
                  </a:cubicBezTo>
                  <a:lnTo>
                    <a:pt x="25041" y="2819370"/>
                  </a:lnTo>
                  <a:cubicBezTo>
                    <a:pt x="11100" y="2819094"/>
                    <a:pt x="0" y="2807608"/>
                    <a:pt x="200" y="2793665"/>
                  </a:cubicBezTo>
                  <a:lnTo>
                    <a:pt x="39977" y="25136"/>
                  </a:lnTo>
                  <a:cubicBezTo>
                    <a:pt x="40179" y="11171"/>
                    <a:pt x="51641" y="0"/>
                    <a:pt x="65607" y="158"/>
                  </a:cubicBezTo>
                  <a:close/>
                </a:path>
              </a:pathLst>
            </a:custGeom>
            <a:blipFill>
              <a:blip r:embed="rId7"/>
              <a:stretch>
                <a:fillRect t="-25741" b="-25741"/>
              </a:stretch>
            </a:blipFill>
          </p:spPr>
        </p:sp>
      </p:grpSp>
      <p:sp>
        <p:nvSpPr>
          <p:cNvPr id="15" name="TextBox 15"/>
          <p:cNvSpPr txBox="1"/>
          <p:nvPr/>
        </p:nvSpPr>
        <p:spPr>
          <a:xfrm>
            <a:off x="2683887" y="989456"/>
            <a:ext cx="3555778" cy="1193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800"/>
              </a:lnSpc>
              <a:spcBef>
                <a:spcPct val="0"/>
              </a:spcBef>
            </a:pPr>
            <a:r>
              <a:rPr lang="en-US" sz="7000">
                <a:solidFill>
                  <a:srgbClr val="FFFFFF"/>
                </a:solidFill>
                <a:latin typeface="Magnolia Script"/>
                <a:ea typeface="Magnolia Script"/>
                <a:cs typeface="Magnolia Script"/>
                <a:sym typeface="Magnolia Script"/>
              </a:rPr>
              <a:t>Analysis</a:t>
            </a:r>
          </a:p>
        </p:txBody>
      </p:sp>
      <p:sp>
        <p:nvSpPr>
          <p:cNvPr id="16" name="Freeform 16"/>
          <p:cNvSpPr/>
          <p:nvPr/>
        </p:nvSpPr>
        <p:spPr>
          <a:xfrm>
            <a:off x="2683887" y="2138680"/>
            <a:ext cx="2681025" cy="164213"/>
          </a:xfrm>
          <a:custGeom>
            <a:avLst/>
            <a:gdLst/>
            <a:ahLst/>
            <a:cxnLst/>
            <a:rect l="l" t="t" r="r" b="b"/>
            <a:pathLst>
              <a:path w="2681025" h="164213">
                <a:moveTo>
                  <a:pt x="0" y="0"/>
                </a:moveTo>
                <a:lnTo>
                  <a:pt x="2681025" y="0"/>
                </a:lnTo>
                <a:lnTo>
                  <a:pt x="2681025" y="164213"/>
                </a:lnTo>
                <a:lnTo>
                  <a:pt x="0" y="16421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grpSp>
        <p:nvGrpSpPr>
          <p:cNvPr id="17" name="Group 17"/>
          <p:cNvGrpSpPr/>
          <p:nvPr/>
        </p:nvGrpSpPr>
        <p:grpSpPr>
          <a:xfrm>
            <a:off x="6239665" y="945435"/>
            <a:ext cx="1415193" cy="1415193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F5524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393966" y="2328795"/>
            <a:ext cx="8392583" cy="1950822"/>
            <a:chOff x="0" y="-70389"/>
            <a:chExt cx="2210392" cy="513797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2206295" cy="380447"/>
            </a:xfrm>
            <a:custGeom>
              <a:avLst/>
              <a:gdLst/>
              <a:ahLst/>
              <a:cxnLst/>
              <a:rect l="l" t="t" r="r" b="b"/>
              <a:pathLst>
                <a:path w="2206295" h="380447">
                  <a:moveTo>
                    <a:pt x="47133" y="0"/>
                  </a:moveTo>
                  <a:lnTo>
                    <a:pt x="2159162" y="0"/>
                  </a:lnTo>
                  <a:cubicBezTo>
                    <a:pt x="2171662" y="0"/>
                    <a:pt x="2183651" y="4966"/>
                    <a:pt x="2192490" y="13805"/>
                  </a:cubicBezTo>
                  <a:cubicBezTo>
                    <a:pt x="2201329" y="22644"/>
                    <a:pt x="2206295" y="34633"/>
                    <a:pt x="2206295" y="47133"/>
                  </a:cubicBezTo>
                  <a:lnTo>
                    <a:pt x="2206295" y="333313"/>
                  </a:lnTo>
                  <a:cubicBezTo>
                    <a:pt x="2206295" y="359344"/>
                    <a:pt x="2185193" y="380447"/>
                    <a:pt x="2159162" y="380447"/>
                  </a:cubicBezTo>
                  <a:lnTo>
                    <a:pt x="47133" y="380447"/>
                  </a:lnTo>
                  <a:cubicBezTo>
                    <a:pt x="34633" y="380447"/>
                    <a:pt x="22644" y="375481"/>
                    <a:pt x="13805" y="366642"/>
                  </a:cubicBezTo>
                  <a:cubicBezTo>
                    <a:pt x="4966" y="357802"/>
                    <a:pt x="0" y="345814"/>
                    <a:pt x="0" y="333313"/>
                  </a:cubicBezTo>
                  <a:lnTo>
                    <a:pt x="0" y="47133"/>
                  </a:lnTo>
                  <a:cubicBezTo>
                    <a:pt x="0" y="34633"/>
                    <a:pt x="4966" y="22644"/>
                    <a:pt x="13805" y="13805"/>
                  </a:cubicBezTo>
                  <a:cubicBezTo>
                    <a:pt x="22644" y="4966"/>
                    <a:pt x="34633" y="0"/>
                    <a:pt x="47133" y="0"/>
                  </a:cubicBezTo>
                  <a:close/>
                </a:path>
              </a:pathLst>
            </a:custGeom>
            <a:solidFill>
              <a:srgbClr val="9F5524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4097" y="-70389"/>
              <a:ext cx="2206295" cy="5137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4059"/>
                </a:lnSpc>
              </a:pPr>
              <a:r>
                <a:rPr lang="en-US" sz="2899">
                  <a:solidFill>
                    <a:srgbClr val="FFFFFF"/>
                  </a:solidFill>
                  <a:latin typeface="Rundeck"/>
                  <a:ea typeface="Rundeck"/>
                  <a:cs typeface="Rundeck"/>
                  <a:sym typeface="Rundeck"/>
                </a:rPr>
                <a:t>How do sales vary across different  store locations?</a:t>
              </a:r>
            </a:p>
          </p:txBody>
        </p:sp>
      </p:grpSp>
      <p:sp>
        <p:nvSpPr>
          <p:cNvPr id="23" name="Freeform 23"/>
          <p:cNvSpPr/>
          <p:nvPr/>
        </p:nvSpPr>
        <p:spPr>
          <a:xfrm>
            <a:off x="8079314" y="350311"/>
            <a:ext cx="1727665" cy="2044574"/>
          </a:xfrm>
          <a:custGeom>
            <a:avLst/>
            <a:gdLst/>
            <a:ahLst/>
            <a:cxnLst/>
            <a:rect l="l" t="t" r="r" b="b"/>
            <a:pathLst>
              <a:path w="1727665" h="2044574">
                <a:moveTo>
                  <a:pt x="0" y="0"/>
                </a:moveTo>
                <a:lnTo>
                  <a:pt x="1727665" y="0"/>
                </a:lnTo>
                <a:lnTo>
                  <a:pt x="1727665" y="2044573"/>
                </a:lnTo>
                <a:lnTo>
                  <a:pt x="0" y="204457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24" name="TextBox 24"/>
          <p:cNvSpPr txBox="1"/>
          <p:nvPr/>
        </p:nvSpPr>
        <p:spPr>
          <a:xfrm>
            <a:off x="6429304" y="1305923"/>
            <a:ext cx="1035915" cy="6275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61"/>
              </a:lnSpc>
              <a:spcBef>
                <a:spcPct val="0"/>
              </a:spcBef>
            </a:pPr>
            <a:r>
              <a:rPr lang="en-US" sz="3758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03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437052" y="4488237"/>
            <a:ext cx="8440576" cy="47510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2924" lvl="1" indent="-291462" algn="just">
              <a:lnSpc>
                <a:spcPts val="3779"/>
              </a:lnSpc>
              <a:buFont typeface="Arial"/>
              <a:buChar char="•"/>
            </a:pPr>
            <a:r>
              <a:rPr lang="en-US" sz="26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Sales across different store locations show slight variations, with Hell's Kitchen leading at $202,825.54, followed by Astoria at $199,448.73, and Lower Manhattan at $198,207.75.</a:t>
            </a:r>
          </a:p>
          <a:p>
            <a:pPr algn="just">
              <a:lnSpc>
                <a:spcPts val="3779"/>
              </a:lnSpc>
            </a:pPr>
            <a:endParaRPr lang="en-US" sz="2699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582924" lvl="1" indent="-291462" algn="just">
              <a:lnSpc>
                <a:spcPts val="3779"/>
              </a:lnSpc>
              <a:buFont typeface="Arial"/>
              <a:buChar char="•"/>
            </a:pPr>
            <a:r>
              <a:rPr lang="en-US" sz="26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While the differences are minimal, Hell's Kitchen consistently outperforms the other locations, indicating a slightly higher sales activity in that area.</a:t>
            </a:r>
          </a:p>
          <a:p>
            <a:pPr algn="just">
              <a:lnSpc>
                <a:spcPts val="3779"/>
              </a:lnSpc>
            </a:pPr>
            <a:endParaRPr lang="en-US" sz="2699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20764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111" b="-9111"/>
            </a:stretch>
          </a:blipFill>
        </p:spPr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13198049" y="1647990"/>
            <a:ext cx="3411577" cy="3408383"/>
            <a:chOff x="0" y="0"/>
            <a:chExt cx="3255264" cy="325221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255264" cy="3252216"/>
            </a:xfrm>
            <a:custGeom>
              <a:avLst/>
              <a:gdLst/>
              <a:ahLst/>
              <a:cxnLst/>
              <a:rect l="l" t="t" r="r" b="b"/>
              <a:pathLst>
                <a:path w="3255264" h="3252216">
                  <a:moveTo>
                    <a:pt x="3255264" y="3252216"/>
                  </a:moveTo>
                  <a:lnTo>
                    <a:pt x="0" y="3252216"/>
                  </a:lnTo>
                  <a:lnTo>
                    <a:pt x="0" y="0"/>
                  </a:lnTo>
                  <a:lnTo>
                    <a:pt x="3255264" y="0"/>
                  </a:lnTo>
                  <a:lnTo>
                    <a:pt x="3255264" y="3252216"/>
                  </a:lnTo>
                  <a:close/>
                </a:path>
              </a:pathLst>
            </a:custGeom>
            <a:blipFill>
              <a:blip r:embed="rId3"/>
              <a:stretch>
                <a:fillRect l="-15" r="-15"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178784" y="170440"/>
              <a:ext cx="2903731" cy="2875349"/>
            </a:xfrm>
            <a:custGeom>
              <a:avLst/>
              <a:gdLst/>
              <a:ahLst/>
              <a:cxnLst/>
              <a:rect l="l" t="t" r="r" b="b"/>
              <a:pathLst>
                <a:path w="2903731" h="2875349">
                  <a:moveTo>
                    <a:pt x="65607" y="158"/>
                  </a:moveTo>
                  <a:lnTo>
                    <a:pt x="2878476" y="31987"/>
                  </a:lnTo>
                  <a:cubicBezTo>
                    <a:pt x="2892501" y="32145"/>
                    <a:pt x="2903731" y="43665"/>
                    <a:pt x="2903531" y="57691"/>
                  </a:cubicBezTo>
                  <a:lnTo>
                    <a:pt x="2863754" y="2850091"/>
                  </a:lnTo>
                  <a:cubicBezTo>
                    <a:pt x="2863553" y="2864142"/>
                    <a:pt x="2851959" y="2875349"/>
                    <a:pt x="2837909" y="2875069"/>
                  </a:cubicBezTo>
                  <a:lnTo>
                    <a:pt x="25041" y="2819370"/>
                  </a:lnTo>
                  <a:cubicBezTo>
                    <a:pt x="11100" y="2819094"/>
                    <a:pt x="0" y="2807608"/>
                    <a:pt x="200" y="2793665"/>
                  </a:cubicBezTo>
                  <a:lnTo>
                    <a:pt x="39977" y="25136"/>
                  </a:lnTo>
                  <a:cubicBezTo>
                    <a:pt x="40179" y="11171"/>
                    <a:pt x="51641" y="0"/>
                    <a:pt x="65607" y="158"/>
                  </a:cubicBezTo>
                  <a:close/>
                </a:path>
              </a:pathLst>
            </a:custGeom>
            <a:blipFill>
              <a:blip r:embed="rId4"/>
              <a:stretch>
                <a:fillRect t="-34651"/>
              </a:stretch>
            </a:blip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9564933" y="1647990"/>
            <a:ext cx="3411577" cy="3408383"/>
            <a:chOff x="0" y="0"/>
            <a:chExt cx="3255264" cy="325221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255264" cy="3252216"/>
            </a:xfrm>
            <a:custGeom>
              <a:avLst/>
              <a:gdLst/>
              <a:ahLst/>
              <a:cxnLst/>
              <a:rect l="l" t="t" r="r" b="b"/>
              <a:pathLst>
                <a:path w="3255264" h="3252216">
                  <a:moveTo>
                    <a:pt x="3255264" y="3252216"/>
                  </a:moveTo>
                  <a:lnTo>
                    <a:pt x="0" y="3252216"/>
                  </a:lnTo>
                  <a:lnTo>
                    <a:pt x="0" y="0"/>
                  </a:lnTo>
                  <a:lnTo>
                    <a:pt x="3255264" y="0"/>
                  </a:lnTo>
                  <a:lnTo>
                    <a:pt x="3255264" y="3252216"/>
                  </a:lnTo>
                  <a:close/>
                </a:path>
              </a:pathLst>
            </a:custGeom>
            <a:blipFill>
              <a:blip r:embed="rId3"/>
              <a:stretch>
                <a:fillRect l="-15" r="-15"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178784" y="170440"/>
              <a:ext cx="2903731" cy="2875349"/>
            </a:xfrm>
            <a:custGeom>
              <a:avLst/>
              <a:gdLst/>
              <a:ahLst/>
              <a:cxnLst/>
              <a:rect l="l" t="t" r="r" b="b"/>
              <a:pathLst>
                <a:path w="2903731" h="2875349">
                  <a:moveTo>
                    <a:pt x="65607" y="158"/>
                  </a:moveTo>
                  <a:lnTo>
                    <a:pt x="2878476" y="31987"/>
                  </a:lnTo>
                  <a:cubicBezTo>
                    <a:pt x="2892501" y="32145"/>
                    <a:pt x="2903731" y="43665"/>
                    <a:pt x="2903531" y="57691"/>
                  </a:cubicBezTo>
                  <a:lnTo>
                    <a:pt x="2863754" y="2850091"/>
                  </a:lnTo>
                  <a:cubicBezTo>
                    <a:pt x="2863553" y="2864142"/>
                    <a:pt x="2851959" y="2875349"/>
                    <a:pt x="2837909" y="2875069"/>
                  </a:cubicBezTo>
                  <a:lnTo>
                    <a:pt x="25041" y="2819370"/>
                  </a:lnTo>
                  <a:cubicBezTo>
                    <a:pt x="11100" y="2819094"/>
                    <a:pt x="0" y="2807608"/>
                    <a:pt x="200" y="2793665"/>
                  </a:cubicBezTo>
                  <a:lnTo>
                    <a:pt x="39977" y="25136"/>
                  </a:lnTo>
                  <a:cubicBezTo>
                    <a:pt x="40179" y="11171"/>
                    <a:pt x="51641" y="0"/>
                    <a:pt x="65607" y="158"/>
                  </a:cubicBezTo>
                  <a:close/>
                </a:path>
              </a:pathLst>
            </a:custGeom>
            <a:blipFill>
              <a:blip r:embed="rId5"/>
              <a:stretch>
                <a:fillRect t="-8885" b="-8885"/>
              </a:stretch>
            </a:blipFill>
          </p:spPr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13169809" y="5292496"/>
            <a:ext cx="3411577" cy="3408383"/>
            <a:chOff x="0" y="0"/>
            <a:chExt cx="3255264" cy="3252216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255264" cy="3252216"/>
            </a:xfrm>
            <a:custGeom>
              <a:avLst/>
              <a:gdLst/>
              <a:ahLst/>
              <a:cxnLst/>
              <a:rect l="l" t="t" r="r" b="b"/>
              <a:pathLst>
                <a:path w="3255264" h="3252216">
                  <a:moveTo>
                    <a:pt x="3255264" y="3252216"/>
                  </a:moveTo>
                  <a:lnTo>
                    <a:pt x="0" y="3252216"/>
                  </a:lnTo>
                  <a:lnTo>
                    <a:pt x="0" y="0"/>
                  </a:lnTo>
                  <a:lnTo>
                    <a:pt x="3255264" y="0"/>
                  </a:lnTo>
                  <a:lnTo>
                    <a:pt x="3255264" y="3252216"/>
                  </a:lnTo>
                  <a:close/>
                </a:path>
              </a:pathLst>
            </a:custGeom>
            <a:blipFill>
              <a:blip r:embed="rId3"/>
              <a:stretch>
                <a:fillRect l="-15" r="-15"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178784" y="170440"/>
              <a:ext cx="2903731" cy="2875349"/>
            </a:xfrm>
            <a:custGeom>
              <a:avLst/>
              <a:gdLst/>
              <a:ahLst/>
              <a:cxnLst/>
              <a:rect l="l" t="t" r="r" b="b"/>
              <a:pathLst>
                <a:path w="2903731" h="2875349">
                  <a:moveTo>
                    <a:pt x="65607" y="158"/>
                  </a:moveTo>
                  <a:lnTo>
                    <a:pt x="2878476" y="31987"/>
                  </a:lnTo>
                  <a:cubicBezTo>
                    <a:pt x="2892501" y="32145"/>
                    <a:pt x="2903731" y="43665"/>
                    <a:pt x="2903531" y="57691"/>
                  </a:cubicBezTo>
                  <a:lnTo>
                    <a:pt x="2863754" y="2850091"/>
                  </a:lnTo>
                  <a:cubicBezTo>
                    <a:pt x="2863553" y="2864142"/>
                    <a:pt x="2851959" y="2875349"/>
                    <a:pt x="2837909" y="2875069"/>
                  </a:cubicBezTo>
                  <a:lnTo>
                    <a:pt x="25041" y="2819370"/>
                  </a:lnTo>
                  <a:cubicBezTo>
                    <a:pt x="11100" y="2819094"/>
                    <a:pt x="0" y="2807608"/>
                    <a:pt x="200" y="2793665"/>
                  </a:cubicBezTo>
                  <a:lnTo>
                    <a:pt x="39977" y="25136"/>
                  </a:lnTo>
                  <a:cubicBezTo>
                    <a:pt x="40179" y="11171"/>
                    <a:pt x="51641" y="0"/>
                    <a:pt x="65607" y="158"/>
                  </a:cubicBezTo>
                  <a:close/>
                </a:path>
              </a:pathLst>
            </a:custGeom>
            <a:blipFill>
              <a:blip r:embed="rId6"/>
              <a:stretch>
                <a:fillRect l="-10178" r="-38446"/>
              </a:stretch>
            </a:blipFill>
          </p:spPr>
        </p:sp>
      </p:grp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9536692" y="5292496"/>
            <a:ext cx="3411577" cy="3408383"/>
            <a:chOff x="0" y="0"/>
            <a:chExt cx="3255264" cy="3252216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255264" cy="3252216"/>
            </a:xfrm>
            <a:custGeom>
              <a:avLst/>
              <a:gdLst/>
              <a:ahLst/>
              <a:cxnLst/>
              <a:rect l="l" t="t" r="r" b="b"/>
              <a:pathLst>
                <a:path w="3255264" h="3252216">
                  <a:moveTo>
                    <a:pt x="3255264" y="3252216"/>
                  </a:moveTo>
                  <a:lnTo>
                    <a:pt x="0" y="3252216"/>
                  </a:lnTo>
                  <a:lnTo>
                    <a:pt x="0" y="0"/>
                  </a:lnTo>
                  <a:lnTo>
                    <a:pt x="3255264" y="0"/>
                  </a:lnTo>
                  <a:lnTo>
                    <a:pt x="3255264" y="3252216"/>
                  </a:lnTo>
                  <a:close/>
                </a:path>
              </a:pathLst>
            </a:custGeom>
            <a:blipFill>
              <a:blip r:embed="rId3"/>
              <a:stretch>
                <a:fillRect l="-15" r="-15"/>
              </a:stretch>
            </a:blipFill>
          </p:spPr>
        </p:sp>
        <p:sp>
          <p:nvSpPr>
            <p:cNvPr id="14" name="Freeform 14"/>
            <p:cNvSpPr/>
            <p:nvPr/>
          </p:nvSpPr>
          <p:spPr>
            <a:xfrm>
              <a:off x="178784" y="170440"/>
              <a:ext cx="2903731" cy="2875349"/>
            </a:xfrm>
            <a:custGeom>
              <a:avLst/>
              <a:gdLst/>
              <a:ahLst/>
              <a:cxnLst/>
              <a:rect l="l" t="t" r="r" b="b"/>
              <a:pathLst>
                <a:path w="2903731" h="2875349">
                  <a:moveTo>
                    <a:pt x="65607" y="158"/>
                  </a:moveTo>
                  <a:lnTo>
                    <a:pt x="2878476" y="31987"/>
                  </a:lnTo>
                  <a:cubicBezTo>
                    <a:pt x="2892501" y="32145"/>
                    <a:pt x="2903731" y="43665"/>
                    <a:pt x="2903531" y="57691"/>
                  </a:cubicBezTo>
                  <a:lnTo>
                    <a:pt x="2863754" y="2850091"/>
                  </a:lnTo>
                  <a:cubicBezTo>
                    <a:pt x="2863553" y="2864142"/>
                    <a:pt x="2851959" y="2875349"/>
                    <a:pt x="2837909" y="2875069"/>
                  </a:cubicBezTo>
                  <a:lnTo>
                    <a:pt x="25041" y="2819370"/>
                  </a:lnTo>
                  <a:cubicBezTo>
                    <a:pt x="11100" y="2819094"/>
                    <a:pt x="0" y="2807608"/>
                    <a:pt x="200" y="2793665"/>
                  </a:cubicBezTo>
                  <a:lnTo>
                    <a:pt x="39977" y="25136"/>
                  </a:lnTo>
                  <a:cubicBezTo>
                    <a:pt x="40179" y="11171"/>
                    <a:pt x="51641" y="0"/>
                    <a:pt x="65607" y="158"/>
                  </a:cubicBezTo>
                  <a:close/>
                </a:path>
              </a:pathLst>
            </a:custGeom>
            <a:blipFill>
              <a:blip r:embed="rId7"/>
              <a:stretch>
                <a:fillRect t="-25741" b="-25741"/>
              </a:stretch>
            </a:blipFill>
          </p:spPr>
        </p:sp>
      </p:grpSp>
      <p:sp>
        <p:nvSpPr>
          <p:cNvPr id="15" name="TextBox 15"/>
          <p:cNvSpPr txBox="1"/>
          <p:nvPr/>
        </p:nvSpPr>
        <p:spPr>
          <a:xfrm>
            <a:off x="2652518" y="1005141"/>
            <a:ext cx="3555778" cy="1193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800"/>
              </a:lnSpc>
              <a:spcBef>
                <a:spcPct val="0"/>
              </a:spcBef>
            </a:pPr>
            <a:r>
              <a:rPr lang="en-US" sz="7000">
                <a:solidFill>
                  <a:srgbClr val="FFFFFF"/>
                </a:solidFill>
                <a:latin typeface="Magnolia Script"/>
                <a:ea typeface="Magnolia Script"/>
                <a:cs typeface="Magnolia Script"/>
                <a:sym typeface="Magnolia Script"/>
              </a:rPr>
              <a:t>Analysis</a:t>
            </a:r>
          </a:p>
        </p:txBody>
      </p:sp>
      <p:sp>
        <p:nvSpPr>
          <p:cNvPr id="16" name="Freeform 16"/>
          <p:cNvSpPr/>
          <p:nvPr/>
        </p:nvSpPr>
        <p:spPr>
          <a:xfrm>
            <a:off x="2652518" y="2154364"/>
            <a:ext cx="2681025" cy="164213"/>
          </a:xfrm>
          <a:custGeom>
            <a:avLst/>
            <a:gdLst/>
            <a:ahLst/>
            <a:cxnLst/>
            <a:rect l="l" t="t" r="r" b="b"/>
            <a:pathLst>
              <a:path w="2681025" h="164213">
                <a:moveTo>
                  <a:pt x="0" y="0"/>
                </a:moveTo>
                <a:lnTo>
                  <a:pt x="2681025" y="0"/>
                </a:lnTo>
                <a:lnTo>
                  <a:pt x="2681025" y="164213"/>
                </a:lnTo>
                <a:lnTo>
                  <a:pt x="0" y="16421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grpSp>
        <p:nvGrpSpPr>
          <p:cNvPr id="17" name="Group 17"/>
          <p:cNvGrpSpPr/>
          <p:nvPr/>
        </p:nvGrpSpPr>
        <p:grpSpPr>
          <a:xfrm>
            <a:off x="6208296" y="961119"/>
            <a:ext cx="1415193" cy="1415193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F5524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390332" y="2325788"/>
            <a:ext cx="8380661" cy="1950822"/>
            <a:chOff x="-957" y="-71181"/>
            <a:chExt cx="2207252" cy="513797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2206295" cy="380447"/>
            </a:xfrm>
            <a:custGeom>
              <a:avLst/>
              <a:gdLst/>
              <a:ahLst/>
              <a:cxnLst/>
              <a:rect l="l" t="t" r="r" b="b"/>
              <a:pathLst>
                <a:path w="2206295" h="380447">
                  <a:moveTo>
                    <a:pt x="47133" y="0"/>
                  </a:moveTo>
                  <a:lnTo>
                    <a:pt x="2159162" y="0"/>
                  </a:lnTo>
                  <a:cubicBezTo>
                    <a:pt x="2171662" y="0"/>
                    <a:pt x="2183651" y="4966"/>
                    <a:pt x="2192490" y="13805"/>
                  </a:cubicBezTo>
                  <a:cubicBezTo>
                    <a:pt x="2201329" y="22644"/>
                    <a:pt x="2206295" y="34633"/>
                    <a:pt x="2206295" y="47133"/>
                  </a:cubicBezTo>
                  <a:lnTo>
                    <a:pt x="2206295" y="333313"/>
                  </a:lnTo>
                  <a:cubicBezTo>
                    <a:pt x="2206295" y="359344"/>
                    <a:pt x="2185193" y="380447"/>
                    <a:pt x="2159162" y="380447"/>
                  </a:cubicBezTo>
                  <a:lnTo>
                    <a:pt x="47133" y="380447"/>
                  </a:lnTo>
                  <a:cubicBezTo>
                    <a:pt x="34633" y="380447"/>
                    <a:pt x="22644" y="375481"/>
                    <a:pt x="13805" y="366642"/>
                  </a:cubicBezTo>
                  <a:cubicBezTo>
                    <a:pt x="4966" y="357802"/>
                    <a:pt x="0" y="345814"/>
                    <a:pt x="0" y="333313"/>
                  </a:cubicBezTo>
                  <a:lnTo>
                    <a:pt x="0" y="47133"/>
                  </a:lnTo>
                  <a:cubicBezTo>
                    <a:pt x="0" y="34633"/>
                    <a:pt x="4966" y="22644"/>
                    <a:pt x="13805" y="13805"/>
                  </a:cubicBezTo>
                  <a:cubicBezTo>
                    <a:pt x="22644" y="4966"/>
                    <a:pt x="34633" y="0"/>
                    <a:pt x="47133" y="0"/>
                  </a:cubicBezTo>
                  <a:close/>
                </a:path>
              </a:pathLst>
            </a:custGeom>
            <a:solidFill>
              <a:srgbClr val="9F5524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-957" y="-71181"/>
              <a:ext cx="2206295" cy="5137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4059"/>
                </a:lnSpc>
              </a:pPr>
              <a:r>
                <a:rPr lang="en-US" sz="2899">
                  <a:solidFill>
                    <a:srgbClr val="FFFFFF"/>
                  </a:solidFill>
                  <a:latin typeface="Rundeck"/>
                  <a:ea typeface="Rundeck"/>
                  <a:cs typeface="Rundeck"/>
                  <a:sym typeface="Rundeck"/>
                </a:rPr>
                <a:t>what is the average price a person pay in per order?</a:t>
              </a:r>
            </a:p>
          </p:txBody>
        </p:sp>
      </p:grpSp>
      <p:sp>
        <p:nvSpPr>
          <p:cNvPr id="23" name="Freeform 23"/>
          <p:cNvSpPr/>
          <p:nvPr/>
        </p:nvSpPr>
        <p:spPr>
          <a:xfrm>
            <a:off x="8047946" y="365995"/>
            <a:ext cx="1727665" cy="2044574"/>
          </a:xfrm>
          <a:custGeom>
            <a:avLst/>
            <a:gdLst/>
            <a:ahLst/>
            <a:cxnLst/>
            <a:rect l="l" t="t" r="r" b="b"/>
            <a:pathLst>
              <a:path w="1727665" h="2044574">
                <a:moveTo>
                  <a:pt x="0" y="0"/>
                </a:moveTo>
                <a:lnTo>
                  <a:pt x="1727664" y="0"/>
                </a:lnTo>
                <a:lnTo>
                  <a:pt x="1727664" y="2044574"/>
                </a:lnTo>
                <a:lnTo>
                  <a:pt x="0" y="204457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24" name="TextBox 24"/>
          <p:cNvSpPr txBox="1"/>
          <p:nvPr/>
        </p:nvSpPr>
        <p:spPr>
          <a:xfrm>
            <a:off x="6397935" y="1321607"/>
            <a:ext cx="1035915" cy="6275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61"/>
              </a:lnSpc>
              <a:spcBef>
                <a:spcPct val="0"/>
              </a:spcBef>
            </a:pPr>
            <a:r>
              <a:rPr lang="en-US" sz="3758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04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437052" y="4488237"/>
            <a:ext cx="8440576" cy="28460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2924" lvl="1" indent="-291462" algn="just">
              <a:lnSpc>
                <a:spcPts val="3779"/>
              </a:lnSpc>
              <a:buFont typeface="Arial"/>
              <a:buChar char="•"/>
            </a:pPr>
            <a:r>
              <a:rPr lang="en-US" sz="26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The average price per order per person is calculated by multiplying the average price by the average order quantity. With an average price of $4.69 and an average order of 1.4, the average price per order per person is $6.57.</a:t>
            </a:r>
          </a:p>
          <a:p>
            <a:pPr algn="just">
              <a:lnSpc>
                <a:spcPts val="3779"/>
              </a:lnSpc>
            </a:pPr>
            <a:endParaRPr lang="en-US" sz="2699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633</Words>
  <Application>Microsoft Office PowerPoint</Application>
  <PresentationFormat>Custom</PresentationFormat>
  <Paragraphs>53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Calibri</vt:lpstr>
      <vt:lpstr>Canva Sans</vt:lpstr>
      <vt:lpstr>Rundeck</vt:lpstr>
      <vt:lpstr>Open Sans</vt:lpstr>
      <vt:lpstr>Magnolia Script</vt:lpstr>
      <vt:lpstr>Open Sans Bold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Coffee Sale Analysis \</dc:title>
  <cp:lastModifiedBy>rajdeep banik</cp:lastModifiedBy>
  <cp:revision>2</cp:revision>
  <dcterms:created xsi:type="dcterms:W3CDTF">2006-08-16T00:00:00Z</dcterms:created>
  <dcterms:modified xsi:type="dcterms:W3CDTF">2024-09-02T17:11:20Z</dcterms:modified>
  <dc:identifier>DAGPn79zQtQ</dc:identifier>
</cp:coreProperties>
</file>